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9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F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9b582715734d4703cc3bb499a1e7453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169551848743fe6b13546ba6a94abc04.jpg"/>
          <p:cNvPicPr>
            <a:picLocks noChangeAspect="1"/>
          </p:cNvPicPr>
          <p:nvPr/>
        </p:nvPicPr>
        <p:blipFill>
          <a:blip r:embed="rId4">
            <a:alphaModFix amt="65000"/>
          </a:blip>
          <a:srcRect l="22655" r="22655"/>
          <a:stretch/>
        </p:blipFill>
        <p:spPr>
          <a:xfrm>
            <a:off x="5524805" y="0"/>
            <a:ext cx="6667805" cy="6858000"/>
          </a:xfrm>
          <a:prstGeom prst="rect">
            <a:avLst/>
          </a:prstGeom>
        </p:spPr>
      </p:pic>
      <p:pic>
        <p:nvPicPr>
          <p:cNvPr id="5" name="Image 2" descr="gen-dedup-a9b785f2c4dbc47b3eb1a07caf6014fc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6" name="Image 3" descr="gen-dedup-ab8abb65dccab59f871fe6b69cf60568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761695" y="657454"/>
            <a:ext cx="342900" cy="19202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238098" y="571500"/>
            <a:ext cx="2851099" cy="1911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· 2030 VISION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1695" y="819302"/>
            <a:ext cx="57150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75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WHITE PAPER · ED.2026.08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61695" y="1904695"/>
            <a:ext cx="742950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kern="0" spc="45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基隆市 2030</a:t>
            </a:r>
            <a:endParaRPr lang="en-US" sz="2100" dirty="0"/>
          </a:p>
        </p:txBody>
      </p:sp>
      <p:sp>
        <p:nvSpPr>
          <p:cNvPr id="10" name="Text 4"/>
          <p:cNvSpPr txBox="1"/>
          <p:nvPr/>
        </p:nvSpPr>
        <p:spPr>
          <a:xfrm>
            <a:off x="761695" y="2476195"/>
            <a:ext cx="74295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智慧海洋城市</a:t>
            </a:r>
            <a:endParaRPr lang="en-US" sz="6000" dirty="0"/>
          </a:p>
          <a:p>
            <a:pPr marL="0" indent="0" algn="l">
              <a:buNone/>
            </a:pPr>
            <a:r>
              <a:rPr lang="en-US" sz="6000" b="1" kern="0" spc="-75" dirty="0">
                <a:solidFill>
                  <a:srgbClr val="08D6C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願景白皮書</a:t>
            </a:r>
            <a:endParaRPr lang="en-US" sz="6000" dirty="0"/>
          </a:p>
        </p:txBody>
      </p:sp>
      <p:sp>
        <p:nvSpPr>
          <p:cNvPr id="11" name="Text 5"/>
          <p:cNvSpPr txBox="1"/>
          <p:nvPr/>
        </p:nvSpPr>
        <p:spPr>
          <a:xfrm>
            <a:off x="761695" y="4286707"/>
            <a:ext cx="7429500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 · Smart Ocean City Vision</a:t>
            </a:r>
            <a:endParaRPr lang="en-US" sz="1800" dirty="0"/>
          </a:p>
        </p:txBody>
      </p:sp>
      <p:sp>
        <p:nvSpPr>
          <p:cNvPr id="12" name="Shape 6"/>
          <p:cNvSpPr/>
          <p:nvPr/>
        </p:nvSpPr>
        <p:spPr>
          <a:xfrm>
            <a:off x="761695" y="5143500"/>
            <a:ext cx="6667805" cy="74340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3" name="Shape 7"/>
          <p:cNvSpPr/>
          <p:nvPr/>
        </p:nvSpPr>
        <p:spPr>
          <a:xfrm>
            <a:off x="761695" y="5143500"/>
            <a:ext cx="38405" cy="743407"/>
          </a:xfrm>
          <a:prstGeom prst="rect">
            <a:avLst/>
          </a:prstGeom>
          <a:solidFill>
            <a:srgbClr val="00F2FE"/>
          </a:solidFill>
          <a:ln w="12700">
            <a:solidFill>
              <a:srgbClr val="00F2FE">
                <a:alpha val="0"/>
              </a:srgbClr>
            </a:solidFill>
            <a:prstDash val="solid"/>
          </a:ln>
        </p:spPr>
      </p:sp>
      <p:sp>
        <p:nvSpPr>
          <p:cNvPr id="14" name="Text 8"/>
          <p:cNvSpPr txBox="1"/>
          <p:nvPr/>
        </p:nvSpPr>
        <p:spPr>
          <a:xfrm>
            <a:off x="1028700" y="5315407"/>
            <a:ext cx="5239512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kern="0" spc="15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從港口城市 蛻變 為亞洲智慧海洋示範區</a:t>
            </a:r>
            <a:endParaRPr lang="en-US" sz="2100" dirty="0"/>
          </a:p>
        </p:txBody>
      </p:sp>
      <p:sp>
        <p:nvSpPr>
          <p:cNvPr id="15" name="Text 9"/>
          <p:cNvSpPr txBox="1"/>
          <p:nvPr/>
        </p:nvSpPr>
        <p:spPr>
          <a:xfrm>
            <a:off x="9715500" y="571500"/>
            <a:ext cx="19056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r">
              <a:buNone/>
            </a:pPr>
            <a:r>
              <a:rPr lang="en-US" sz="900" kern="0" spc="75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2026.08 · V3</a:t>
            </a:r>
            <a:endParaRPr lang="en-US" sz="900" dirty="0"/>
          </a:p>
        </p:txBody>
      </p:sp>
      <p:sp>
        <p:nvSpPr>
          <p:cNvPr id="16" name="Text 10"/>
          <p:cNvSpPr txBox="1"/>
          <p:nvPr/>
        </p:nvSpPr>
        <p:spPr>
          <a:xfrm>
            <a:off x="9715500" y="819302"/>
            <a:ext cx="19056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基隆市政府</a:t>
            </a:r>
            <a:endParaRPr lang="en-US" sz="1100" dirty="0"/>
          </a:p>
        </p:txBody>
      </p:sp>
      <p:sp>
        <p:nvSpPr>
          <p:cNvPr id="17" name="Text 11"/>
          <p:cNvSpPr txBox="1"/>
          <p:nvPr/>
        </p:nvSpPr>
        <p:spPr>
          <a:xfrm>
            <a:off x="9715500" y="1057046"/>
            <a:ext cx="19056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CITY GOVERNMENT</a:t>
            </a:r>
            <a:endParaRPr lang="en-US" sz="900" dirty="0"/>
          </a:p>
        </p:txBody>
      </p:sp>
      <p:pic>
        <p:nvPicPr>
          <p:cNvPr id="18" name="Image 4" descr="gen-dedup-8d1711af213eea7dbdfca6676eb8aa82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1695" y="6426403"/>
            <a:ext cx="75895" cy="75895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933602" y="6372454"/>
            <a:ext cx="3081528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 · WHITE PAPER</a:t>
            </a:r>
            <a:endParaRPr lang="en-US" sz="1100" dirty="0"/>
          </a:p>
        </p:txBody>
      </p:sp>
      <p:sp>
        <p:nvSpPr>
          <p:cNvPr id="20" name="Text 13"/>
          <p:cNvSpPr txBox="1"/>
          <p:nvPr/>
        </p:nvSpPr>
        <p:spPr>
          <a:xfrm>
            <a:off x="10777118" y="6372454"/>
            <a:ext cx="657454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01 / 31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F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f36d826dc913c9c87cc7252548176577.jpg"/>
          <p:cNvPicPr>
            <a:picLocks noChangeAspect="1"/>
          </p:cNvPicPr>
          <p:nvPr/>
        </p:nvPicPr>
        <p:blipFill>
          <a:blip r:embed="rId3">
            <a:alphaModFix amt="42000"/>
          </a:blip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78fdafd551d662a0e2a46472ad751b5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2" descr="gen-dedup-192830b4de533947856064ece957a35a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6" name="Image 3" descr="gen-dedup-12def865dfe54c4f042fa1bf9d539c15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3429000" y="3619195"/>
            <a:ext cx="1143000" cy="19202"/>
          </a:xfrm>
          <a:prstGeom prst="rect">
            <a:avLst/>
          </a:prstGeom>
        </p:spPr>
      </p:pic>
      <p:pic>
        <p:nvPicPr>
          <p:cNvPr id="7" name="Image 4" descr="gen-dedup-3e25952ea2c7f791f238faf158605de1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7619695" y="3619195"/>
            <a:ext cx="1143000" cy="19202"/>
          </a:xfrm>
          <a:prstGeom prst="rect">
            <a:avLst/>
          </a:prstGeom>
        </p:spPr>
      </p:pic>
      <p:pic>
        <p:nvPicPr>
          <p:cNvPr id="8" name="Image 5" descr="gen-dedup-01366135da63d6fdedef870f590a2ced.png"/>
          <p:cNvPicPr>
            <a:picLocks noChangeAspect="1"/>
          </p:cNvPicPr>
          <p:nvPr/>
        </p:nvPicPr>
        <p:blipFill>
          <a:blip r:embed="rId8"/>
          <a:srcRect l="-13" r="-13"/>
          <a:stretch/>
        </p:blipFill>
        <p:spPr>
          <a:xfrm>
            <a:off x="761695" y="2743200"/>
            <a:ext cx="2667305" cy="2247595"/>
          </a:xfrm>
          <a:prstGeom prst="rect">
            <a:avLst/>
          </a:prstGeom>
        </p:spPr>
      </p:pic>
      <p:pic>
        <p:nvPicPr>
          <p:cNvPr id="9" name="Image 6" descr="gen-dedup-30defb1b0627d2ccd39608a4a7c6069d.png"/>
          <p:cNvPicPr>
            <a:picLocks noChangeAspect="1"/>
          </p:cNvPicPr>
          <p:nvPr/>
        </p:nvPicPr>
        <p:blipFill>
          <a:blip r:embed="rId9"/>
          <a:srcRect l="-13" r="-13"/>
          <a:stretch/>
        </p:blipFill>
        <p:spPr>
          <a:xfrm>
            <a:off x="4762195" y="2743200"/>
            <a:ext cx="2667305" cy="2247595"/>
          </a:xfrm>
          <a:prstGeom prst="rect">
            <a:avLst/>
          </a:prstGeom>
        </p:spPr>
      </p:pic>
      <p:pic>
        <p:nvPicPr>
          <p:cNvPr id="10" name="Image 7" descr="gen-dedup-1f9ae48cf5e59073597c9e7d65527e36.png"/>
          <p:cNvPicPr>
            <a:picLocks noChangeAspect="1"/>
          </p:cNvPicPr>
          <p:nvPr/>
        </p:nvPicPr>
        <p:blipFill>
          <a:blip r:embed="rId10"/>
          <a:srcRect l="-13" r="-13"/>
          <a:stretch/>
        </p:blipFill>
        <p:spPr>
          <a:xfrm>
            <a:off x="8762695" y="2743200"/>
            <a:ext cx="2667305" cy="2247595"/>
          </a:xfrm>
          <a:prstGeom prst="rect">
            <a:avLst/>
          </a:prstGeom>
        </p:spPr>
      </p:pic>
      <p:pic>
        <p:nvPicPr>
          <p:cNvPr id="11" name="Image 8" descr="gen-dedup-b0ce249d1f428f5c6f3b6ef1f8575952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1695" y="580644"/>
            <a:ext cx="95098" cy="95098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972007" y="528523"/>
            <a:ext cx="2524658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TRANSFORMING NOW · 10</a:t>
            </a:r>
            <a:endParaRPr lang="en-US" sz="1200" dirty="0"/>
          </a:p>
        </p:txBody>
      </p:sp>
      <p:pic>
        <p:nvPicPr>
          <p:cNvPr id="13" name="Image 9" descr="gen-dedup-1c271a12acaa2154a16a374ad20a7dd2.png"/>
          <p:cNvPicPr>
            <a:picLocks noChangeAspect="1"/>
          </p:cNvPicPr>
          <p:nvPr/>
        </p:nvPicPr>
        <p:blipFill>
          <a:blip r:embed="rId12"/>
          <a:srcRect t="-400" b="-400"/>
          <a:stretch/>
        </p:blipFill>
        <p:spPr>
          <a:xfrm>
            <a:off x="3606394" y="619049"/>
            <a:ext cx="228600" cy="19202"/>
          </a:xfrm>
          <a:prstGeom prst="rect">
            <a:avLst/>
          </a:prstGeom>
        </p:spPr>
      </p:pic>
      <p:sp>
        <p:nvSpPr>
          <p:cNvPr id="14" name="Text 2"/>
          <p:cNvSpPr txBox="1"/>
          <p:nvPr/>
        </p:nvSpPr>
        <p:spPr>
          <a:xfrm>
            <a:off x="3949294" y="514807"/>
            <a:ext cx="1095451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基隆正在蛻變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10 / 31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761695" y="1028700"/>
            <a:ext cx="10668305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200" kern="0" spc="225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手握 </a:t>
            </a:r>
            <a:r>
              <a:rPr lang="en-US" sz="2100" b="1" kern="0" spc="225" dirty="0">
                <a:solidFill>
                  <a:srgbClr val="0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郵輪母港</a:t>
            </a:r>
            <a:r>
              <a:rPr lang="en-US" sz="2200" kern="0" spc="225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</a:t>
            </a:r>
            <a:r>
              <a:rPr lang="en-US" sz="2100" b="1" kern="0" spc="225" dirty="0">
                <a:solidFill>
                  <a:srgbClr val="0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五堵腹地</a:t>
            </a:r>
            <a:r>
              <a:rPr lang="en-US" sz="2200" kern="0" spc="225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</a:t>
            </a:r>
            <a:r>
              <a:rPr lang="en-US" sz="2100" b="1" kern="0" spc="225" dirty="0">
                <a:solidFill>
                  <a:srgbClr val="0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海洋資產</a:t>
            </a:r>
            <a:endParaRPr lang="en-US" sz="2100" dirty="0"/>
          </a:p>
        </p:txBody>
      </p:sp>
      <p:sp>
        <p:nvSpPr>
          <p:cNvPr id="17" name="Text 5"/>
          <p:cNvSpPr txBox="1"/>
          <p:nvPr/>
        </p:nvSpPr>
        <p:spPr>
          <a:xfrm>
            <a:off x="761695" y="1468526"/>
            <a:ext cx="10668305" cy="8193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64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基隆，</a:t>
            </a:r>
            <a:r>
              <a:rPr lang="en-US" sz="6300" b="1" kern="0" spc="-75" dirty="0">
                <a:solidFill>
                  <a:srgbClr val="3ACB9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正在蛻變!</a:t>
            </a:r>
            <a:endParaRPr lang="en-US" sz="6300" dirty="0"/>
          </a:p>
        </p:txBody>
      </p:sp>
      <p:pic>
        <p:nvPicPr>
          <p:cNvPr id="18" name="Image 10" descr="gen-dedup-8d1711af213eea7dbdfca6676eb8aa82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90295" y="2967228"/>
            <a:ext cx="75895" cy="75895"/>
          </a:xfrm>
          <a:prstGeom prst="rect">
            <a:avLst/>
          </a:prstGeom>
        </p:spPr>
      </p:pic>
      <p:sp>
        <p:nvSpPr>
          <p:cNvPr id="19" name="Text 6"/>
          <p:cNvSpPr txBox="1"/>
          <p:nvPr/>
        </p:nvSpPr>
        <p:spPr>
          <a:xfrm>
            <a:off x="1143000" y="2915107"/>
            <a:ext cx="3429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NOW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990295" y="3191256"/>
            <a:ext cx="221010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城市資產已就位</a:t>
            </a:r>
            <a:endParaRPr lang="en-US" sz="2100" dirty="0"/>
          </a:p>
        </p:txBody>
      </p:sp>
      <p:sp>
        <p:nvSpPr>
          <p:cNvPr id="21" name="Shape 8"/>
          <p:cNvSpPr/>
          <p:nvPr/>
        </p:nvSpPr>
        <p:spPr>
          <a:xfrm>
            <a:off x="990295" y="3659429"/>
            <a:ext cx="2210105" cy="9144"/>
          </a:xfrm>
          <a:prstGeom prst="rect">
            <a:avLst/>
          </a:prstGeom>
          <a:solidFill>
            <a:srgbClr val="00F2FE">
              <a:alpha val="20000"/>
            </a:srgbClr>
          </a:solidFill>
          <a:ln w="12700">
            <a:solidFill>
              <a:srgbClr val="00F2FE">
                <a:alpha val="0"/>
              </a:srgbClr>
            </a:solidFill>
            <a:prstDash val="solid"/>
          </a:ln>
        </p:spPr>
      </p:sp>
      <p:sp>
        <p:nvSpPr>
          <p:cNvPr id="22" name="Text 9"/>
          <p:cNvSpPr txBox="1"/>
          <p:nvPr/>
        </p:nvSpPr>
        <p:spPr>
          <a:xfrm>
            <a:off x="990295" y="3830422"/>
            <a:ext cx="61996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郵輪母港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2573122" y="3821278"/>
            <a:ext cx="629107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#1 全臺</a:t>
            </a:r>
            <a:endParaRPr lang="en-US" sz="1200" dirty="0"/>
          </a:p>
        </p:txBody>
      </p:sp>
      <p:sp>
        <p:nvSpPr>
          <p:cNvPr id="24" name="Text 11"/>
          <p:cNvSpPr txBox="1"/>
          <p:nvPr/>
        </p:nvSpPr>
        <p:spPr>
          <a:xfrm>
            <a:off x="990295" y="4135831"/>
            <a:ext cx="61996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五堵腹地</a:t>
            </a:r>
            <a:endParaRPr lang="en-US" sz="1200" dirty="0"/>
          </a:p>
        </p:txBody>
      </p:sp>
      <p:sp>
        <p:nvSpPr>
          <p:cNvPr id="25" name="Text 12"/>
          <p:cNvSpPr txBox="1"/>
          <p:nvPr/>
        </p:nvSpPr>
        <p:spPr>
          <a:xfrm>
            <a:off x="2507285" y="4144975"/>
            <a:ext cx="695858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17.6 ha</a:t>
            </a:r>
            <a:endParaRPr lang="en-US" sz="1200" dirty="0"/>
          </a:p>
        </p:txBody>
      </p:sp>
      <p:sp>
        <p:nvSpPr>
          <p:cNvPr id="26" name="Text 13"/>
          <p:cNvSpPr txBox="1"/>
          <p:nvPr/>
        </p:nvSpPr>
        <p:spPr>
          <a:xfrm>
            <a:off x="990295" y="4450385"/>
            <a:ext cx="61996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海洋資產</a:t>
            </a:r>
            <a:endParaRPr lang="en-US" sz="1200" dirty="0"/>
          </a:p>
        </p:txBody>
      </p:sp>
      <p:sp>
        <p:nvSpPr>
          <p:cNvPr id="27" name="Text 14"/>
          <p:cNvSpPr txBox="1"/>
          <p:nvPr/>
        </p:nvSpPr>
        <p:spPr>
          <a:xfrm>
            <a:off x="2507285" y="4440326"/>
            <a:ext cx="695858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5 大組合</a:t>
            </a:r>
            <a:endParaRPr lang="en-US" sz="1200" dirty="0"/>
          </a:p>
        </p:txBody>
      </p:sp>
      <p:pic>
        <p:nvPicPr>
          <p:cNvPr id="28" name="Image 11" descr="gen-dedup-c310f923b065028069a7e5a6c8c0d868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990795" y="2967228"/>
            <a:ext cx="75895" cy="75895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5143500" y="2915107"/>
            <a:ext cx="135331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10B98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TRANSFORMING</a:t>
            </a:r>
            <a:endParaRPr lang="en-US" sz="1100" dirty="0"/>
          </a:p>
        </p:txBody>
      </p:sp>
      <p:sp>
        <p:nvSpPr>
          <p:cNvPr id="30" name="Text 16"/>
          <p:cNvSpPr txBox="1"/>
          <p:nvPr/>
        </p:nvSpPr>
        <p:spPr>
          <a:xfrm>
            <a:off x="4990795" y="3191256"/>
            <a:ext cx="2210105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六大引擎同步啟動</a:t>
            </a:r>
            <a:endParaRPr lang="en-US" sz="2100" dirty="0"/>
          </a:p>
        </p:txBody>
      </p:sp>
      <p:sp>
        <p:nvSpPr>
          <p:cNvPr id="31" name="Shape 17"/>
          <p:cNvSpPr/>
          <p:nvPr/>
        </p:nvSpPr>
        <p:spPr>
          <a:xfrm>
            <a:off x="4990795" y="3994099"/>
            <a:ext cx="2210105" cy="9144"/>
          </a:xfrm>
          <a:prstGeom prst="rect">
            <a:avLst/>
          </a:prstGeom>
          <a:solidFill>
            <a:srgbClr val="10B981">
              <a:alpha val="25000"/>
            </a:srgbClr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32" name="Shape 18"/>
          <p:cNvSpPr/>
          <p:nvPr/>
        </p:nvSpPr>
        <p:spPr>
          <a:xfrm>
            <a:off x="4990795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Shape 19"/>
          <p:cNvSpPr/>
          <p:nvPr/>
        </p:nvSpPr>
        <p:spPr>
          <a:xfrm>
            <a:off x="5152644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4" name="Shape 20"/>
          <p:cNvSpPr/>
          <p:nvPr/>
        </p:nvSpPr>
        <p:spPr>
          <a:xfrm>
            <a:off x="5315407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Shape 21"/>
          <p:cNvSpPr/>
          <p:nvPr/>
        </p:nvSpPr>
        <p:spPr>
          <a:xfrm>
            <a:off x="5477256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22"/>
          <p:cNvSpPr/>
          <p:nvPr/>
        </p:nvSpPr>
        <p:spPr>
          <a:xfrm>
            <a:off x="5639105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Shape 23"/>
          <p:cNvSpPr/>
          <p:nvPr/>
        </p:nvSpPr>
        <p:spPr>
          <a:xfrm>
            <a:off x="5800954" y="4118458"/>
            <a:ext cx="114300" cy="114300"/>
          </a:xfrm>
          <a:prstGeom prst="roundRect">
            <a:avLst>
              <a:gd name="adj" fmla="val 16800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8" name="Text 24"/>
          <p:cNvSpPr txBox="1"/>
          <p:nvPr/>
        </p:nvSpPr>
        <p:spPr>
          <a:xfrm>
            <a:off x="4990795" y="4308653"/>
            <a:ext cx="2210105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 · 產業 · 韌性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交通 · 照護 · 教育</a:t>
            </a:r>
            <a:endParaRPr lang="en-US" sz="1200" dirty="0"/>
          </a:p>
        </p:txBody>
      </p:sp>
      <p:sp>
        <p:nvSpPr>
          <p:cNvPr id="39" name="Text 25"/>
          <p:cNvSpPr txBox="1"/>
          <p:nvPr/>
        </p:nvSpPr>
        <p:spPr>
          <a:xfrm>
            <a:off x="4990795" y="4807915"/>
            <a:ext cx="2210105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6EE7B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 PILLARS · ONE SYSTEM</a:t>
            </a:r>
            <a:endParaRPr lang="en-US" sz="900" dirty="0"/>
          </a:p>
        </p:txBody>
      </p:sp>
      <p:pic>
        <p:nvPicPr>
          <p:cNvPr id="40" name="Image 12" descr="gen-dedup-1329b793c98ac2d1561eea7a5fb3cbdb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991295" y="2967228"/>
            <a:ext cx="75895" cy="75895"/>
          </a:xfrm>
          <a:prstGeom prst="rect">
            <a:avLst/>
          </a:prstGeom>
        </p:spPr>
      </p:pic>
      <p:sp>
        <p:nvSpPr>
          <p:cNvPr id="41" name="Text 26"/>
          <p:cNvSpPr txBox="1"/>
          <p:nvPr/>
        </p:nvSpPr>
        <p:spPr>
          <a:xfrm>
            <a:off x="9144000" y="2915107"/>
            <a:ext cx="4572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BBF2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2030</a:t>
            </a:r>
            <a:endParaRPr lang="en-US" sz="1100" dirty="0"/>
          </a:p>
        </p:txBody>
      </p:sp>
      <p:sp>
        <p:nvSpPr>
          <p:cNvPr id="42" name="Text 27"/>
          <p:cNvSpPr txBox="1"/>
          <p:nvPr/>
        </p:nvSpPr>
        <p:spPr>
          <a:xfrm>
            <a:off x="8991295" y="3191256"/>
            <a:ext cx="2210105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亞洲智慧海洋示範區</a:t>
            </a:r>
            <a:endParaRPr lang="en-US" sz="2100" dirty="0"/>
          </a:p>
        </p:txBody>
      </p:sp>
      <p:sp>
        <p:nvSpPr>
          <p:cNvPr id="43" name="Shape 28"/>
          <p:cNvSpPr/>
          <p:nvPr/>
        </p:nvSpPr>
        <p:spPr>
          <a:xfrm>
            <a:off x="8991295" y="3994099"/>
            <a:ext cx="2210105" cy="9144"/>
          </a:xfrm>
          <a:prstGeom prst="rect">
            <a:avLst/>
          </a:prstGeom>
          <a:solidFill>
            <a:srgbClr val="FBBF24">
              <a:alpha val="30000"/>
            </a:srgbClr>
          </a:solidFill>
          <a:ln w="12700">
            <a:solidFill>
              <a:srgbClr val="FBBF24">
                <a:alpha val="0"/>
              </a:srgbClr>
            </a:solidFill>
            <a:prstDash val="solid"/>
          </a:ln>
        </p:spPr>
      </p:sp>
      <p:sp>
        <p:nvSpPr>
          <p:cNvPr id="44" name="Text 29"/>
          <p:cNvSpPr txBox="1"/>
          <p:nvPr/>
        </p:nvSpPr>
        <p:spPr>
          <a:xfrm>
            <a:off x="8991295" y="4118458"/>
            <a:ext cx="22101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 </a:t>
            </a:r>
            <a:r>
              <a:rPr lang="en-US" sz="1200" dirty="0">
                <a:solidFill>
                  <a:srgbClr val="94A3B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「港口城市」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蛻變為 </a:t>
            </a:r>
            <a:r>
              <a:rPr lang="en-US" sz="1200" b="1" dirty="0">
                <a:solidFill>
                  <a:srgbClr val="FBBF2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「智慧海洋示範區」</a:t>
            </a:r>
            <a:endParaRPr lang="en-US" sz="1200" dirty="0"/>
          </a:p>
        </p:txBody>
      </p:sp>
      <p:sp>
        <p:nvSpPr>
          <p:cNvPr id="45" name="Text 30"/>
          <p:cNvSpPr txBox="1"/>
          <p:nvPr/>
        </p:nvSpPr>
        <p:spPr>
          <a:xfrm>
            <a:off x="8991295" y="4686300"/>
            <a:ext cx="2210105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FDE6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NEW KEELUNG</a:t>
            </a:r>
            <a:endParaRPr lang="en-US" sz="900" dirty="0"/>
          </a:p>
        </p:txBody>
      </p:sp>
      <p:pic>
        <p:nvPicPr>
          <p:cNvPr id="46" name="Image 13" descr="gen-dedup-2e1f16c5766ab803792f7a178be79641.png"/>
          <p:cNvPicPr>
            <a:picLocks noChangeAspect="1"/>
          </p:cNvPicPr>
          <p:nvPr/>
        </p:nvPicPr>
        <p:blipFill>
          <a:blip r:embed="rId16"/>
          <a:srcRect t="-7" b="-7"/>
          <a:stretch/>
        </p:blipFill>
        <p:spPr>
          <a:xfrm>
            <a:off x="761695" y="5333695"/>
            <a:ext cx="10668305" cy="933602"/>
          </a:xfrm>
          <a:prstGeom prst="rect">
            <a:avLst/>
          </a:prstGeom>
        </p:spPr>
      </p:pic>
      <p:sp>
        <p:nvSpPr>
          <p:cNvPr id="47" name="Text 31"/>
          <p:cNvSpPr txBox="1"/>
          <p:nvPr/>
        </p:nvSpPr>
        <p:spPr>
          <a:xfrm>
            <a:off x="1047902" y="5512003"/>
            <a:ext cx="42199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· 我們的 2030 藍圖</a:t>
            </a:r>
            <a:endParaRPr lang="en-US" sz="1100" dirty="0"/>
          </a:p>
        </p:txBody>
      </p:sp>
      <p:sp>
        <p:nvSpPr>
          <p:cNvPr id="48" name="Text 32"/>
          <p:cNvSpPr txBox="1"/>
          <p:nvPr/>
        </p:nvSpPr>
        <p:spPr>
          <a:xfrm>
            <a:off x="1047902" y="5768950"/>
            <a:ext cx="4470502" cy="3246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蛻變不是口號 — 而是</a:t>
            </a:r>
            <a:r>
              <a:rPr lang="en-US" sz="1800" b="1" dirty="0">
                <a:solidFill>
                  <a:srgbClr val="FBBF2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一套正在執行的系統</a:t>
            </a:r>
            <a:endParaRPr lang="en-US" sz="1800" dirty="0"/>
          </a:p>
        </p:txBody>
      </p:sp>
      <p:sp>
        <p:nvSpPr>
          <p:cNvPr id="49" name="Text 33"/>
          <p:cNvSpPr txBox="1"/>
          <p:nvPr/>
        </p:nvSpPr>
        <p:spPr>
          <a:xfrm>
            <a:off x="10776204" y="5505602"/>
            <a:ext cx="409651" cy="5907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BBF24">
                    <a:alpha val="90000"/>
                  </a:srgbClr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→</a:t>
            </a:r>
            <a:endParaRPr lang="en-US" sz="3200" dirty="0"/>
          </a:p>
        </p:txBody>
      </p:sp>
      <p:pic>
        <p:nvPicPr>
          <p:cNvPr id="50" name="Image 14" descr="gen-dedup-8d1711af213eea7dbdfca6676eb8aa82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61695" y="6426403"/>
            <a:ext cx="75895" cy="75895"/>
          </a:xfrm>
          <a:prstGeom prst="rect">
            <a:avLst/>
          </a:prstGeom>
        </p:spPr>
      </p:pic>
      <p:sp>
        <p:nvSpPr>
          <p:cNvPr id="51" name="Text 34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F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b5e0af15843bddc14be4ed167ec94489.jpg"/>
          <p:cNvPicPr>
            <a:picLocks noChangeAspect="1"/>
          </p:cNvPicPr>
          <p:nvPr/>
        </p:nvPicPr>
        <p:blipFill>
          <a:blip r:embed="rId3">
            <a:alphaModFix amt="45000"/>
          </a:blip>
          <a:srcRect l="19531" r="19531"/>
          <a:stretch/>
        </p:blipFill>
        <p:spPr>
          <a:xfrm>
            <a:off x="4762195" y="0"/>
            <a:ext cx="7429500" cy="6858000"/>
          </a:xfrm>
          <a:prstGeom prst="rect">
            <a:avLst/>
          </a:prstGeom>
        </p:spPr>
      </p:pic>
      <p:pic>
        <p:nvPicPr>
          <p:cNvPr id="4" name="Image 1" descr="gen-dedup-81f832728f0fe612b48020d453669c53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761695" y="528523"/>
            <a:ext cx="1924812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10B98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CORE ANSWER · 11</a:t>
            </a:r>
            <a:endParaRPr lang="en-US" sz="1200" dirty="0"/>
          </a:p>
        </p:txBody>
      </p:sp>
      <p:pic>
        <p:nvPicPr>
          <p:cNvPr id="6" name="Image 2" descr="gen-dedup-2b44d3d0ec51b6aa8b387592cb1c3c38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796235" y="619049"/>
            <a:ext cx="228600" cy="19202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3139135" y="514807"/>
            <a:ext cx="9144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我們的答案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11 / 31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761695" y="1429207"/>
            <a:ext cx="10668305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" kern="0" spc="3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 2030 的核心承諾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2095805"/>
            <a:ext cx="10668305" cy="2563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4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</a:t>
            </a:r>
            <a:r>
              <a:rPr lang="en-US" sz="6300" b="1" kern="0" spc="-75" dirty="0">
                <a:solidFill>
                  <a:srgbClr val="94A3B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港口城市</a:t>
            </a:r>
            <a:r>
              <a:rPr lang="en-US" sz="64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</a:t>
            </a:r>
            <a:endParaRPr lang="en-US" sz="6300" dirty="0"/>
          </a:p>
          <a:p>
            <a:pPr marL="0" indent="0" algn="l">
              <a:buNone/>
            </a:pPr>
            <a:r>
              <a:rPr lang="en-US" sz="6300" b="1" kern="0" spc="-75" dirty="0">
                <a:solidFill>
                  <a:srgbClr val="08D6C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蛻變為亞洲</a:t>
            </a:r>
            <a:endParaRPr lang="en-US" sz="6300" dirty="0"/>
          </a:p>
          <a:p>
            <a:pPr marL="0" indent="0" algn="l">
              <a:buNone/>
            </a:pPr>
            <a:r>
              <a:rPr lang="en-US" sz="6300" b="1" kern="0" spc="-75" dirty="0">
                <a:solidFill>
                  <a:srgbClr val="3CD1BD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智慧海洋示範區</a:t>
            </a:r>
            <a:endParaRPr lang="en-US" sz="6300" dirty="0"/>
          </a:p>
        </p:txBody>
      </p:sp>
      <p:sp>
        <p:nvSpPr>
          <p:cNvPr id="11" name="Shape 6"/>
          <p:cNvSpPr/>
          <p:nvPr/>
        </p:nvSpPr>
        <p:spPr>
          <a:xfrm>
            <a:off x="761695" y="4858207"/>
            <a:ext cx="3448202" cy="85770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2" name="Shape 7"/>
          <p:cNvSpPr/>
          <p:nvPr/>
        </p:nvSpPr>
        <p:spPr>
          <a:xfrm>
            <a:off x="761695" y="4858207"/>
            <a:ext cx="38405" cy="857707"/>
          </a:xfrm>
          <a:prstGeom prst="rect">
            <a:avLst/>
          </a:prstGeom>
          <a:solidFill>
            <a:srgbClr val="00F2FE"/>
          </a:solidFill>
          <a:ln w="12700">
            <a:solidFill>
              <a:srgbClr val="00F2FE">
                <a:alpha val="0"/>
              </a:srgbClr>
            </a:solidFill>
            <a:prstDash val="solid"/>
          </a:ln>
        </p:spPr>
      </p:sp>
      <p:sp>
        <p:nvSpPr>
          <p:cNvPr id="13" name="Text 8"/>
          <p:cNvSpPr txBox="1"/>
          <p:nvPr/>
        </p:nvSpPr>
        <p:spPr>
          <a:xfrm>
            <a:off x="1009498" y="5029200"/>
            <a:ext cx="29910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7DD3F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人本</a:t>
            </a:r>
            <a:endParaRPr lang="en-US" sz="900" dirty="0"/>
          </a:p>
        </p:txBody>
      </p:sp>
      <p:sp>
        <p:nvSpPr>
          <p:cNvPr id="14" name="Text 9"/>
          <p:cNvSpPr txBox="1"/>
          <p:nvPr/>
        </p:nvSpPr>
        <p:spPr>
          <a:xfrm>
            <a:off x="1009498" y="5248656"/>
            <a:ext cx="2991002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以人為本的科技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4375404" y="4858207"/>
            <a:ext cx="3448202" cy="85770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6" name="Shape 11"/>
          <p:cNvSpPr/>
          <p:nvPr/>
        </p:nvSpPr>
        <p:spPr>
          <a:xfrm>
            <a:off x="4375404" y="4858207"/>
            <a:ext cx="38405" cy="857707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17" name="Text 12"/>
          <p:cNvSpPr txBox="1"/>
          <p:nvPr/>
        </p:nvSpPr>
        <p:spPr>
          <a:xfrm>
            <a:off x="4623206" y="5029200"/>
            <a:ext cx="29910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6EE7B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海洋</a:t>
            </a:r>
            <a:endParaRPr lang="en-US" sz="900" dirty="0"/>
          </a:p>
        </p:txBody>
      </p:sp>
      <p:sp>
        <p:nvSpPr>
          <p:cNvPr id="18" name="Text 13"/>
          <p:cNvSpPr txBox="1"/>
          <p:nvPr/>
        </p:nvSpPr>
        <p:spPr>
          <a:xfrm>
            <a:off x="4623206" y="5248656"/>
            <a:ext cx="2991002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以海為魂的城市</a:t>
            </a:r>
            <a:endParaRPr lang="en-US" sz="1500" dirty="0"/>
          </a:p>
        </p:txBody>
      </p:sp>
      <p:sp>
        <p:nvSpPr>
          <p:cNvPr id="19" name="Shape 14"/>
          <p:cNvSpPr/>
          <p:nvPr/>
        </p:nvSpPr>
        <p:spPr>
          <a:xfrm>
            <a:off x="7988198" y="4858207"/>
            <a:ext cx="3448202" cy="857707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20" name="Shape 15"/>
          <p:cNvSpPr/>
          <p:nvPr/>
        </p:nvSpPr>
        <p:spPr>
          <a:xfrm>
            <a:off x="7988198" y="4858207"/>
            <a:ext cx="38405" cy="857707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>
                <a:alpha val="0"/>
              </a:srgbClr>
            </a:solidFill>
            <a:prstDash val="solid"/>
          </a:ln>
        </p:spPr>
      </p:sp>
      <p:sp>
        <p:nvSpPr>
          <p:cNvPr id="21" name="Text 16"/>
          <p:cNvSpPr txBox="1"/>
          <p:nvPr/>
        </p:nvSpPr>
        <p:spPr>
          <a:xfrm>
            <a:off x="8236001" y="5029200"/>
            <a:ext cx="29910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DE6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共榮</a:t>
            </a:r>
            <a:endParaRPr lang="en-US" sz="900" dirty="0"/>
          </a:p>
        </p:txBody>
      </p:sp>
      <p:sp>
        <p:nvSpPr>
          <p:cNvPr id="22" name="Text 17"/>
          <p:cNvSpPr txBox="1"/>
          <p:nvPr/>
        </p:nvSpPr>
        <p:spPr>
          <a:xfrm>
            <a:off x="8236001" y="5248656"/>
            <a:ext cx="2991002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以智為翼的未來</a:t>
            </a:r>
            <a:endParaRPr lang="en-US" sz="1500" dirty="0"/>
          </a:p>
        </p:txBody>
      </p:sp>
      <p:pic>
        <p:nvPicPr>
          <p:cNvPr id="23" name="Image 3" descr="gen-dedup-c310f923b065028069a7e5a6c8c0d868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1695" y="6426403"/>
            <a:ext cx="75895" cy="75895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60a0c8f5fd243834c564e35187597a3b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2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01 / 06</a:t>
            </a:r>
            <a:endParaRPr lang="en-US" sz="1200" dirty="0"/>
          </a:p>
        </p:txBody>
      </p:sp>
      <p:pic>
        <p:nvPicPr>
          <p:cNvPr id="7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3375965" y="514807"/>
            <a:ext cx="77175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E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E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12 / 31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1333195"/>
            <a:ext cx="3894430" cy="2743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24000" dirty="0"/>
          </a:p>
        </p:txBody>
      </p:sp>
      <p:sp>
        <p:nvSpPr>
          <p:cNvPr id="11" name="Text 6"/>
          <p:cNvSpPr txBox="1"/>
          <p:nvPr/>
        </p:nvSpPr>
        <p:spPr>
          <a:xfrm>
            <a:off x="4381805" y="1904695"/>
            <a:ext cx="70491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BAE6F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SMART GOVERNANCE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4381805" y="2238451"/>
            <a:ext cx="7049110" cy="14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 產業生態</a:t>
            </a:r>
            <a:endParaRPr lang="en-US" sz="5100" dirty="0"/>
          </a:p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與智慧科技治理</a:t>
            </a:r>
            <a:endParaRPr lang="en-US" sz="5100" dirty="0"/>
          </a:p>
        </p:txBody>
      </p:sp>
      <p:pic>
        <p:nvPicPr>
          <p:cNvPr id="13" name="Image 3" descr="gen-dedup-9ba5a8c12688ae48f931d63a22e7a976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4381805" y="3862426"/>
            <a:ext cx="761695" cy="384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4381805" y="4129430"/>
            <a:ext cx="6477610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E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 AI 不只是技術，而是</a:t>
            </a: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基隆人每天有感的城市能力</a:t>
            </a:r>
            <a:r>
              <a:rPr lang="en-US" sz="1800" dirty="0">
                <a:solidFill>
                  <a:srgbClr val="E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從算力中心、產業園區，到市民可視化儀表板。</a:t>
            </a:r>
            <a:endParaRPr lang="en-US" sz="1800" dirty="0"/>
          </a:p>
        </p:txBody>
      </p:sp>
      <p:sp>
        <p:nvSpPr>
          <p:cNvPr id="15" name="Text 9"/>
          <p:cNvSpPr txBox="1"/>
          <p:nvPr/>
        </p:nvSpPr>
        <p:spPr>
          <a:xfrm>
            <a:off x="761695" y="4600346"/>
            <a:ext cx="10668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BAE6F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PROJECTS · 三大旗艦</a:t>
            </a:r>
            <a:endParaRPr lang="en-US" sz="900" dirty="0"/>
          </a:p>
        </p:txBody>
      </p:sp>
      <p:sp>
        <p:nvSpPr>
          <p:cNvPr id="16" name="Shape 10"/>
          <p:cNvSpPr/>
          <p:nvPr/>
        </p:nvSpPr>
        <p:spPr>
          <a:xfrm>
            <a:off x="761695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17" name="Shape 11"/>
          <p:cNvSpPr/>
          <p:nvPr/>
        </p:nvSpPr>
        <p:spPr>
          <a:xfrm>
            <a:off x="761695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2"/>
          <p:cNvSpPr txBox="1"/>
          <p:nvPr/>
        </p:nvSpPr>
        <p:spPr>
          <a:xfrm>
            <a:off x="961949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BAE6FD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P.12</a:t>
            </a:r>
            <a:endParaRPr lang="en-US" sz="1100" dirty="0"/>
          </a:p>
        </p:txBody>
      </p:sp>
      <p:sp>
        <p:nvSpPr>
          <p:cNvPr id="19" name="Text 13"/>
          <p:cNvSpPr txBox="1"/>
          <p:nvPr/>
        </p:nvSpPr>
        <p:spPr>
          <a:xfrm>
            <a:off x="961949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前瞻 AI 算力中心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4362602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21" name="Shape 15"/>
          <p:cNvSpPr/>
          <p:nvPr/>
        </p:nvSpPr>
        <p:spPr>
          <a:xfrm>
            <a:off x="4362602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6"/>
          <p:cNvSpPr txBox="1"/>
          <p:nvPr/>
        </p:nvSpPr>
        <p:spPr>
          <a:xfrm>
            <a:off x="4562856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BAE6FD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P.13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4562856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五堵智慧科技園區</a:t>
            </a:r>
            <a:endParaRPr lang="en-US" sz="1500" dirty="0"/>
          </a:p>
        </p:txBody>
      </p:sp>
      <p:sp>
        <p:nvSpPr>
          <p:cNvPr id="24" name="Shape 18"/>
          <p:cNvSpPr/>
          <p:nvPr/>
        </p:nvSpPr>
        <p:spPr>
          <a:xfrm>
            <a:off x="7962595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25" name="Shape 19"/>
          <p:cNvSpPr/>
          <p:nvPr/>
        </p:nvSpPr>
        <p:spPr>
          <a:xfrm>
            <a:off x="7962595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20"/>
          <p:cNvSpPr txBox="1"/>
          <p:nvPr/>
        </p:nvSpPr>
        <p:spPr>
          <a:xfrm>
            <a:off x="8162849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BAE6FD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P.14</a:t>
            </a:r>
            <a:endParaRPr lang="en-US" sz="1100" dirty="0"/>
          </a:p>
        </p:txBody>
      </p:sp>
      <p:sp>
        <p:nvSpPr>
          <p:cNvPr id="27" name="Text 21"/>
          <p:cNvSpPr txBox="1"/>
          <p:nvPr/>
        </p:nvSpPr>
        <p:spPr>
          <a:xfrm>
            <a:off x="8162849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Go Ocean 市民儀表板</a:t>
            </a:r>
            <a:endParaRPr lang="en-US" sz="1500" dirty="0"/>
          </a:p>
        </p:txBody>
      </p:sp>
      <p:sp>
        <p:nvSpPr>
          <p:cNvPr id="28" name="Shape 22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3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4bebf9dced4ccbe29380c775e58e1ccf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504895"/>
            <a:ext cx="3429000" cy="2190902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3504895"/>
            <a:ext cx="3429000" cy="38405"/>
          </a:xfrm>
          <a:prstGeom prst="roundRect">
            <a:avLst>
              <a:gd name="adj" fmla="val 297617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381805" y="3504895"/>
            <a:ext cx="3429000" cy="2190902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381805" y="3504895"/>
            <a:ext cx="3429000" cy="38405"/>
          </a:xfrm>
          <a:prstGeom prst="roundRect">
            <a:avLst>
              <a:gd name="adj" fmla="val 297617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pic>
        <p:nvPicPr>
          <p:cNvPr id="10" name="Image 1" descr="gen-dedup-8d2dcd81a5e83f4a0ee6d97f6a2be1c1.png"/>
          <p:cNvPicPr>
            <a:picLocks noChangeAspect="1"/>
          </p:cNvPicPr>
          <p:nvPr/>
        </p:nvPicPr>
        <p:blipFill>
          <a:blip r:embed="rId4"/>
          <a:srcRect t="-3" b="-3"/>
          <a:stretch/>
        </p:blipFill>
        <p:spPr>
          <a:xfrm>
            <a:off x="8001000" y="3504895"/>
            <a:ext cx="3429000" cy="2190902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761695" y="5943600"/>
            <a:ext cx="10668305" cy="533095"/>
          </a:xfrm>
          <a:prstGeom prst="roundRect">
            <a:avLst>
              <a:gd name="adj" fmla="val 10806"/>
            </a:avLst>
          </a:prstGeom>
          <a:solidFill>
            <a:srgbClr val="F1F5F9"/>
          </a:solidFill>
          <a:ln/>
        </p:spPr>
      </p:sp>
      <p:sp>
        <p:nvSpPr>
          <p:cNvPr id="12" name="Shape 8"/>
          <p:cNvSpPr/>
          <p:nvPr/>
        </p:nvSpPr>
        <p:spPr>
          <a:xfrm>
            <a:off x="761695" y="5943600"/>
            <a:ext cx="38405" cy="533095"/>
          </a:xfrm>
          <a:prstGeom prst="roundRect">
            <a:avLst>
              <a:gd name="adj" fmla="val 149999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01</a:t>
            </a:r>
            <a:endParaRPr lang="en-US" sz="1200" dirty="0"/>
          </a:p>
        </p:txBody>
      </p:sp>
      <p:pic>
        <p:nvPicPr>
          <p:cNvPr id="15" name="Image 2" descr="gen-dedup-1d7fd6a3ad5d9642693bd080e1611bbb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2509114" y="514807"/>
            <a:ext cx="250088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產業生態與智慧科技治理</a:t>
            </a:r>
            <a:endParaRPr lang="en-US" sz="1200" dirty="0"/>
          </a:p>
        </p:txBody>
      </p:sp>
      <p:sp>
        <p:nvSpPr>
          <p:cNvPr id="17" name="Text 12"/>
          <p:cNvSpPr txBox="1"/>
          <p:nvPr/>
        </p:nvSpPr>
        <p:spPr>
          <a:xfrm>
            <a:off x="10777118" y="514807"/>
            <a:ext cx="657454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13 / 31</a:t>
            </a:r>
            <a:endParaRPr lang="en-US" sz="1100" dirty="0"/>
          </a:p>
        </p:txBody>
      </p:sp>
      <p:sp>
        <p:nvSpPr>
          <p:cNvPr id="18" name="Text 13"/>
          <p:cNvSpPr txBox="1"/>
          <p:nvPr/>
        </p:nvSpPr>
        <p:spPr>
          <a:xfrm>
            <a:off x="761695" y="1123798"/>
            <a:ext cx="7239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AI COMPUTE CENTER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761695" y="1457554"/>
            <a:ext cx="7239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前瞻 AI 算力中心</a:t>
            </a:r>
            <a:endParaRPr lang="en-US" sz="4200" dirty="0"/>
          </a:p>
        </p:txBody>
      </p:sp>
      <p:pic>
        <p:nvPicPr>
          <p:cNvPr id="20" name="Image 3" descr="gen-dedup-719a92e6de8d8b1dc77dc5affc933461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761695" y="2451506"/>
            <a:ext cx="647761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落地 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五堵智慧科技產業園區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，建構全臺首座結合海洋資料中心與市政決策樞紐的 AI 基礎建設。</a:t>
            </a:r>
            <a:endParaRPr lang="en-US" sz="1500" dirty="0"/>
          </a:p>
        </p:txBody>
      </p:sp>
      <p:sp>
        <p:nvSpPr>
          <p:cNvPr id="22" name="Shape 16"/>
          <p:cNvSpPr/>
          <p:nvPr/>
        </p:nvSpPr>
        <p:spPr>
          <a:xfrm>
            <a:off x="990295" y="3696005"/>
            <a:ext cx="342900" cy="342900"/>
          </a:xfrm>
          <a:prstGeom prst="roundRect">
            <a:avLst>
              <a:gd name="adj" fmla="val 22133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7"/>
          <p:cNvSpPr txBox="1"/>
          <p:nvPr/>
        </p:nvSpPr>
        <p:spPr>
          <a:xfrm>
            <a:off x="990295" y="369600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01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1429207" y="3781044"/>
            <a:ext cx="1848002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STAGE · 2026—2027</a:t>
            </a:r>
            <a:endParaRPr lang="en-US" sz="1100" dirty="0"/>
          </a:p>
        </p:txBody>
      </p:sp>
      <p:sp>
        <p:nvSpPr>
          <p:cNvPr id="25" name="Text 19"/>
          <p:cNvSpPr txBox="1"/>
          <p:nvPr/>
        </p:nvSpPr>
        <p:spPr>
          <a:xfrm>
            <a:off x="990295" y="4190695"/>
            <a:ext cx="29718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基礎算力評估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與選址啟動</a:t>
            </a:r>
            <a:endParaRPr lang="en-US" sz="2100" dirty="0"/>
          </a:p>
        </p:txBody>
      </p:sp>
      <p:sp>
        <p:nvSpPr>
          <p:cNvPr id="26" name="Text 20"/>
          <p:cNvSpPr txBox="1"/>
          <p:nvPr/>
        </p:nvSpPr>
        <p:spPr>
          <a:xfrm>
            <a:off x="990295" y="5022799"/>
            <a:ext cx="2971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完成 GPU 算力規模需求評估、能源效率模擬</a:t>
            </a:r>
            <a:endParaRPr lang="en-US" sz="1400" dirty="0"/>
          </a:p>
        </p:txBody>
      </p:sp>
      <p:sp>
        <p:nvSpPr>
          <p:cNvPr id="27" name="Shape 21"/>
          <p:cNvSpPr/>
          <p:nvPr/>
        </p:nvSpPr>
        <p:spPr>
          <a:xfrm>
            <a:off x="4610405" y="3696005"/>
            <a:ext cx="342900" cy="342900"/>
          </a:xfrm>
          <a:prstGeom prst="roundRect">
            <a:avLst>
              <a:gd name="adj" fmla="val 22133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22"/>
          <p:cNvSpPr txBox="1"/>
          <p:nvPr/>
        </p:nvSpPr>
        <p:spPr>
          <a:xfrm>
            <a:off x="4610405" y="369600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5048402" y="3781044"/>
            <a:ext cx="1848002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STAGE · 2028—2029</a:t>
            </a:r>
            <a:endParaRPr lang="en-US" sz="1100" dirty="0"/>
          </a:p>
        </p:txBody>
      </p:sp>
      <p:sp>
        <p:nvSpPr>
          <p:cNvPr id="30" name="Text 24"/>
          <p:cNvSpPr txBox="1"/>
          <p:nvPr/>
        </p:nvSpPr>
        <p:spPr>
          <a:xfrm>
            <a:off x="4610405" y="4190695"/>
            <a:ext cx="29718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海洋資料中心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進駐五堵</a:t>
            </a:r>
            <a:endParaRPr lang="en-US" sz="2100" dirty="0"/>
          </a:p>
        </p:txBody>
      </p:sp>
      <p:sp>
        <p:nvSpPr>
          <p:cNvPr id="31" name="Text 25"/>
          <p:cNvSpPr txBox="1"/>
          <p:nvPr/>
        </p:nvSpPr>
        <p:spPr>
          <a:xfrm>
            <a:off x="4610405" y="5022799"/>
            <a:ext cx="2971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第一波 AI 企業進駐，建構海洋 AI 數據庫</a:t>
            </a:r>
            <a:endParaRPr lang="en-US" sz="1400" dirty="0"/>
          </a:p>
        </p:txBody>
      </p:sp>
      <p:sp>
        <p:nvSpPr>
          <p:cNvPr id="32" name="Shape 26"/>
          <p:cNvSpPr/>
          <p:nvPr/>
        </p:nvSpPr>
        <p:spPr>
          <a:xfrm>
            <a:off x="8229600" y="3696005"/>
            <a:ext cx="342900" cy="342900"/>
          </a:xfrm>
          <a:prstGeom prst="roundRect">
            <a:avLst>
              <a:gd name="adj" fmla="val 22133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7"/>
          <p:cNvSpPr txBox="1"/>
          <p:nvPr/>
        </p:nvSpPr>
        <p:spPr>
          <a:xfrm>
            <a:off x="8229600" y="369600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</a:t>
            </a:r>
            <a:endParaRPr lang="en-US" sz="1200" dirty="0"/>
          </a:p>
        </p:txBody>
      </p:sp>
      <p:sp>
        <p:nvSpPr>
          <p:cNvPr id="34" name="Text 28"/>
          <p:cNvSpPr txBox="1"/>
          <p:nvPr/>
        </p:nvSpPr>
        <p:spPr>
          <a:xfrm>
            <a:off x="8667598" y="3781044"/>
            <a:ext cx="1296619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7DD3F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STAGE · 2030</a:t>
            </a:r>
            <a:endParaRPr lang="en-US" sz="1100" dirty="0"/>
          </a:p>
        </p:txBody>
      </p:sp>
      <p:sp>
        <p:nvSpPr>
          <p:cNvPr id="35" name="Text 29"/>
          <p:cNvSpPr txBox="1"/>
          <p:nvPr/>
        </p:nvSpPr>
        <p:spPr>
          <a:xfrm>
            <a:off x="8229600" y="4190695"/>
            <a:ext cx="29718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市府決策樞紐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全面整合</a:t>
            </a:r>
            <a:endParaRPr lang="en-US" sz="2100" dirty="0"/>
          </a:p>
        </p:txBody>
      </p:sp>
      <p:sp>
        <p:nvSpPr>
          <p:cNvPr id="36" name="Text 30"/>
          <p:cNvSpPr txBox="1"/>
          <p:nvPr/>
        </p:nvSpPr>
        <p:spPr>
          <a:xfrm>
            <a:off x="8229600" y="5022799"/>
            <a:ext cx="2971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跨局處 AI 治理平臺上線，數據驅動施政</a:t>
            </a:r>
            <a:endParaRPr lang="en-US" sz="1400" dirty="0"/>
          </a:p>
        </p:txBody>
      </p:sp>
      <p:sp>
        <p:nvSpPr>
          <p:cNvPr id="37" name="Text 31"/>
          <p:cNvSpPr txBox="1"/>
          <p:nvPr/>
        </p:nvSpPr>
        <p:spPr>
          <a:xfrm>
            <a:off x="990295" y="6129223"/>
            <a:ext cx="1095451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BENCHMARK</a:t>
            </a:r>
            <a:endParaRPr lang="en-US" sz="900" dirty="0"/>
          </a:p>
        </p:txBody>
      </p:sp>
      <p:sp>
        <p:nvSpPr>
          <p:cNvPr id="38" name="Text 32"/>
          <p:cNvSpPr txBox="1"/>
          <p:nvPr/>
        </p:nvSpPr>
        <p:spPr>
          <a:xfrm>
            <a:off x="2310689" y="6077102"/>
            <a:ext cx="178308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新加坡 Tuas 智慧港</a:t>
            </a:r>
            <a:endParaRPr lang="en-US" sz="1400" dirty="0"/>
          </a:p>
        </p:txBody>
      </p:sp>
      <p:sp>
        <p:nvSpPr>
          <p:cNvPr id="39" name="Text 33"/>
          <p:cNvSpPr txBox="1"/>
          <p:nvPr/>
        </p:nvSpPr>
        <p:spPr>
          <a:xfrm>
            <a:off x="4093769" y="6086246"/>
            <a:ext cx="1524305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— 全自動化貨櫃處理</a:t>
            </a:r>
            <a:endParaRPr lang="en-US" sz="1200" dirty="0"/>
          </a:p>
        </p:txBody>
      </p:sp>
      <p:sp>
        <p:nvSpPr>
          <p:cNvPr id="40" name="Text 34"/>
          <p:cNvSpPr txBox="1"/>
          <p:nvPr/>
        </p:nvSpPr>
        <p:spPr>
          <a:xfrm>
            <a:off x="5844845" y="6086246"/>
            <a:ext cx="752551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D9770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65M TEU</a:t>
            </a:r>
            <a:endParaRPr lang="en-US" sz="1400" dirty="0"/>
          </a:p>
        </p:txBody>
      </p:sp>
      <p:sp>
        <p:nvSpPr>
          <p:cNvPr id="41" name="Text 35"/>
          <p:cNvSpPr txBox="1"/>
          <p:nvPr/>
        </p:nvSpPr>
        <p:spPr>
          <a:xfrm>
            <a:off x="6819595" y="6086246"/>
            <a:ext cx="1846174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/ 年 · 200+ 自駕車隊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4bebf9dced4ccbe29380c775e58e1ccf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38805"/>
            <a:ext cx="5333695" cy="28575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286500" y="3238805"/>
            <a:ext cx="5143500" cy="2857500"/>
          </a:xfrm>
          <a:prstGeom prst="roundRect">
            <a:avLst>
              <a:gd name="adj" fmla="val 4000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01</a:t>
            </a:r>
            <a:endParaRPr lang="en-US" sz="1200" dirty="0"/>
          </a:p>
        </p:txBody>
      </p:sp>
      <p:pic>
        <p:nvPicPr>
          <p:cNvPr id="10" name="Image 1" descr="gen-dedup-1d7fd6a3ad5d9642693bd080e1611bbb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2509114" y="514807"/>
            <a:ext cx="250088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產業生態與智慧科技治理</a:t>
            </a:r>
            <a:endParaRPr lang="en-US" sz="1200" dirty="0"/>
          </a:p>
        </p:txBody>
      </p:sp>
      <p:sp>
        <p:nvSpPr>
          <p:cNvPr id="12" name="Text 8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14 / 31</a:t>
            </a:r>
            <a:endParaRPr lang="en-US" sz="1100" dirty="0"/>
          </a:p>
        </p:txBody>
      </p:sp>
      <p:sp>
        <p:nvSpPr>
          <p:cNvPr id="13" name="Text 9"/>
          <p:cNvSpPr txBox="1"/>
          <p:nvPr/>
        </p:nvSpPr>
        <p:spPr>
          <a:xfrm>
            <a:off x="761695" y="1123798"/>
            <a:ext cx="7239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WUDU SMART TECH PARK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761695" y="1457554"/>
            <a:ext cx="7239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五堵智慧科技產業園區</a:t>
            </a:r>
            <a:endParaRPr lang="en-US" sz="4200" dirty="0"/>
          </a:p>
        </p:txBody>
      </p:sp>
      <p:pic>
        <p:nvPicPr>
          <p:cNvPr id="15" name="Image 2" descr="gen-dedup-5e39da97af02522868378c571dcb8727.png"/>
          <p:cNvPicPr>
            <a:picLocks noChangeAspect="1"/>
          </p:cNvPicPr>
          <p:nvPr/>
        </p:nvPicPr>
        <p:blipFill>
          <a:blip r:embed="rId5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761695" y="2451506"/>
            <a:ext cx="7239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17.6 公頃舊調車場 → 海洋 AI 與科技廊帶的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新基地</a:t>
            </a:r>
            <a:endParaRPr lang="en-US" sz="1500" dirty="0"/>
          </a:p>
        </p:txBody>
      </p:sp>
      <p:sp>
        <p:nvSpPr>
          <p:cNvPr id="17" name="Text 12"/>
          <p:cNvSpPr txBox="1"/>
          <p:nvPr/>
        </p:nvSpPr>
        <p:spPr>
          <a:xfrm>
            <a:off x="1047902" y="3448202"/>
            <a:ext cx="476311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INDUSTRY MIX · 招商配比</a:t>
            </a:r>
            <a:endParaRPr lang="en-US" sz="900" dirty="0"/>
          </a:p>
        </p:txBody>
      </p:sp>
      <p:sp>
        <p:nvSpPr>
          <p:cNvPr id="18" name="Text 13"/>
          <p:cNvSpPr txBox="1"/>
          <p:nvPr/>
        </p:nvSpPr>
        <p:spPr>
          <a:xfrm>
            <a:off x="1047902" y="3762756"/>
            <a:ext cx="1205179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40</a:t>
            </a:r>
            <a:r>
              <a:rPr lang="en-US" sz="18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3600" dirty="0"/>
          </a:p>
        </p:txBody>
      </p:sp>
      <p:sp>
        <p:nvSpPr>
          <p:cNvPr id="19" name="Text 14"/>
          <p:cNvSpPr txBox="1"/>
          <p:nvPr/>
        </p:nvSpPr>
        <p:spPr>
          <a:xfrm>
            <a:off x="1047902" y="4257446"/>
            <a:ext cx="1420063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 AI · 數據</a:t>
            </a:r>
            <a:endParaRPr lang="en-US" sz="1200" dirty="0"/>
          </a:p>
        </p:txBody>
      </p:sp>
      <p:sp>
        <p:nvSpPr>
          <p:cNvPr id="20" name="Text 15"/>
          <p:cNvSpPr txBox="1"/>
          <p:nvPr/>
        </p:nvSpPr>
        <p:spPr>
          <a:xfrm>
            <a:off x="1047902" y="4515307"/>
            <a:ext cx="1420063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海洋環境模擬、漁業 AI</a:t>
            </a:r>
            <a:endParaRPr lang="en-US" sz="1100" dirty="0"/>
          </a:p>
        </p:txBody>
      </p:sp>
      <p:sp>
        <p:nvSpPr>
          <p:cNvPr id="21" name="Text 16"/>
          <p:cNvSpPr txBox="1"/>
          <p:nvPr/>
        </p:nvSpPr>
        <p:spPr>
          <a:xfrm>
            <a:off x="2690165" y="3762756"/>
            <a:ext cx="120426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7598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</a:t>
            </a:r>
            <a:r>
              <a:rPr lang="en-US" sz="1800" b="1" dirty="0">
                <a:solidFill>
                  <a:srgbClr val="07598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3600" dirty="0"/>
          </a:p>
        </p:txBody>
      </p:sp>
      <p:sp>
        <p:nvSpPr>
          <p:cNvPr id="22" name="Text 17"/>
          <p:cNvSpPr txBox="1"/>
          <p:nvPr/>
        </p:nvSpPr>
        <p:spPr>
          <a:xfrm>
            <a:off x="2690165" y="4257446"/>
            <a:ext cx="1124712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智慧物流</a:t>
            </a:r>
            <a:endParaRPr lang="en-US" sz="1200" dirty="0"/>
          </a:p>
        </p:txBody>
      </p:sp>
      <p:sp>
        <p:nvSpPr>
          <p:cNvPr id="23" name="Text 18"/>
          <p:cNvSpPr txBox="1"/>
          <p:nvPr/>
        </p:nvSpPr>
        <p:spPr>
          <a:xfrm>
            <a:off x="2690165" y="4515307"/>
            <a:ext cx="1124712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冷鏈、跨境、自駕</a:t>
            </a:r>
            <a:endParaRPr lang="en-US" sz="1100" dirty="0"/>
          </a:p>
        </p:txBody>
      </p:sp>
      <p:sp>
        <p:nvSpPr>
          <p:cNvPr id="24" name="Text 19"/>
          <p:cNvSpPr txBox="1"/>
          <p:nvPr/>
        </p:nvSpPr>
        <p:spPr>
          <a:xfrm>
            <a:off x="4035247" y="3762756"/>
            <a:ext cx="120426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38BDF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</a:t>
            </a:r>
            <a:r>
              <a:rPr lang="en-US" sz="1800" b="1" dirty="0">
                <a:solidFill>
                  <a:srgbClr val="38BDF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3600" dirty="0"/>
          </a:p>
        </p:txBody>
      </p:sp>
      <p:sp>
        <p:nvSpPr>
          <p:cNvPr id="25" name="Text 20"/>
          <p:cNvSpPr txBox="1"/>
          <p:nvPr/>
        </p:nvSpPr>
        <p:spPr>
          <a:xfrm>
            <a:off x="4035247" y="4257446"/>
            <a:ext cx="125730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研發 · 育成</a:t>
            </a:r>
            <a:endParaRPr lang="en-US" sz="1200" dirty="0"/>
          </a:p>
        </p:txBody>
      </p:sp>
      <p:sp>
        <p:nvSpPr>
          <p:cNvPr id="26" name="Text 21"/>
          <p:cNvSpPr txBox="1"/>
          <p:nvPr/>
        </p:nvSpPr>
        <p:spPr>
          <a:xfrm>
            <a:off x="4035247" y="4515307"/>
            <a:ext cx="125730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學研合作、新創孵化</a:t>
            </a:r>
            <a:endParaRPr lang="en-US" sz="1100" dirty="0"/>
          </a:p>
        </p:txBody>
      </p:sp>
      <p:sp>
        <p:nvSpPr>
          <p:cNvPr id="27" name="Shape 22"/>
          <p:cNvSpPr/>
          <p:nvPr/>
        </p:nvSpPr>
        <p:spPr>
          <a:xfrm>
            <a:off x="1047902" y="5000854"/>
            <a:ext cx="1904695" cy="190195"/>
          </a:xfrm>
          <a:prstGeom prst="roundRect">
            <a:avLst>
              <a:gd name="adj" fmla="val 20192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2952598" y="5000854"/>
            <a:ext cx="1429207" cy="190195"/>
          </a:xfrm>
          <a:prstGeom prst="rect">
            <a:avLst/>
          </a:prstGeom>
          <a:solidFill>
            <a:srgbClr val="07598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Shape 24"/>
          <p:cNvSpPr/>
          <p:nvPr/>
        </p:nvSpPr>
        <p:spPr>
          <a:xfrm>
            <a:off x="4381805" y="5000854"/>
            <a:ext cx="1429207" cy="190195"/>
          </a:xfrm>
          <a:prstGeom prst="roundRect">
            <a:avLst>
              <a:gd name="adj" fmla="val 20192"/>
            </a:avLst>
          </a:prstGeom>
          <a:solidFill>
            <a:srgbClr val="38BD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Text 25"/>
          <p:cNvSpPr txBox="1"/>
          <p:nvPr/>
        </p:nvSpPr>
        <p:spPr>
          <a:xfrm>
            <a:off x="1047902" y="5362956"/>
            <a:ext cx="4763110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預估創造 </a:t>
            </a:r>
            <a:r>
              <a:rPr lang="en-US" sz="12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8,000+ 就業機會</a:t>
            </a: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，帶動南港 — 基隆科技廊帶整合</a:t>
            </a:r>
            <a:endParaRPr lang="en-US" sz="1200" dirty="0"/>
          </a:p>
        </p:txBody>
      </p:sp>
      <p:sp>
        <p:nvSpPr>
          <p:cNvPr id="31" name="Text 26"/>
          <p:cNvSpPr txBox="1"/>
          <p:nvPr/>
        </p:nvSpPr>
        <p:spPr>
          <a:xfrm>
            <a:off x="6572707" y="3448202"/>
            <a:ext cx="45720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PHASING ROADMAP · 三階段啟動</a:t>
            </a:r>
            <a:endParaRPr lang="en-US" sz="900" dirty="0"/>
          </a:p>
        </p:txBody>
      </p:sp>
      <p:sp>
        <p:nvSpPr>
          <p:cNvPr id="32" name="Shape 27"/>
          <p:cNvSpPr/>
          <p:nvPr/>
        </p:nvSpPr>
        <p:spPr>
          <a:xfrm>
            <a:off x="6572707" y="4248302"/>
            <a:ext cx="4572000" cy="9144"/>
          </a:xfrm>
          <a:prstGeom prst="rect">
            <a:avLst/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8"/>
          <p:cNvSpPr txBox="1"/>
          <p:nvPr/>
        </p:nvSpPr>
        <p:spPr>
          <a:xfrm>
            <a:off x="6572707" y="3914546"/>
            <a:ext cx="7626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'26—'27</a:t>
            </a:r>
            <a:endParaRPr lang="en-US" sz="1200" dirty="0"/>
          </a:p>
        </p:txBody>
      </p:sp>
      <p:sp>
        <p:nvSpPr>
          <p:cNvPr id="34" name="Text 29"/>
          <p:cNvSpPr txBox="1"/>
          <p:nvPr/>
        </p:nvSpPr>
        <p:spPr>
          <a:xfrm>
            <a:off x="7467905" y="3895344"/>
            <a:ext cx="1877263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用地整合 · 環評啟動</a:t>
            </a:r>
            <a:endParaRPr lang="en-US" sz="1400" dirty="0"/>
          </a:p>
        </p:txBody>
      </p:sp>
      <p:sp>
        <p:nvSpPr>
          <p:cNvPr id="35" name="Shape 30"/>
          <p:cNvSpPr/>
          <p:nvPr/>
        </p:nvSpPr>
        <p:spPr>
          <a:xfrm>
            <a:off x="6572707" y="4705502"/>
            <a:ext cx="4572000" cy="9144"/>
          </a:xfrm>
          <a:prstGeom prst="rect">
            <a:avLst/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31"/>
          <p:cNvSpPr txBox="1"/>
          <p:nvPr/>
        </p:nvSpPr>
        <p:spPr>
          <a:xfrm>
            <a:off x="6572707" y="4371746"/>
            <a:ext cx="7626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'28</a:t>
            </a:r>
            <a:endParaRPr lang="en-US" sz="1200" dirty="0"/>
          </a:p>
        </p:txBody>
      </p:sp>
      <p:sp>
        <p:nvSpPr>
          <p:cNvPr id="37" name="Text 32"/>
          <p:cNvSpPr txBox="1"/>
          <p:nvPr/>
        </p:nvSpPr>
        <p:spPr>
          <a:xfrm>
            <a:off x="7467905" y="4352544"/>
            <a:ext cx="2448763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基礎建設動土 · 第一波招商</a:t>
            </a:r>
            <a:endParaRPr lang="en-US" sz="1400" dirty="0"/>
          </a:p>
        </p:txBody>
      </p:sp>
      <p:sp>
        <p:nvSpPr>
          <p:cNvPr id="38" name="Shape 33"/>
          <p:cNvSpPr/>
          <p:nvPr/>
        </p:nvSpPr>
        <p:spPr>
          <a:xfrm>
            <a:off x="6572707" y="5162702"/>
            <a:ext cx="4572000" cy="9144"/>
          </a:xfrm>
          <a:prstGeom prst="rect">
            <a:avLst/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34"/>
          <p:cNvSpPr txBox="1"/>
          <p:nvPr/>
        </p:nvSpPr>
        <p:spPr>
          <a:xfrm>
            <a:off x="6572707" y="4828946"/>
            <a:ext cx="7626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'29</a:t>
            </a:r>
            <a:endParaRPr lang="en-US" sz="1200" dirty="0"/>
          </a:p>
        </p:txBody>
      </p:sp>
      <p:sp>
        <p:nvSpPr>
          <p:cNvPr id="40" name="Text 35"/>
          <p:cNvSpPr txBox="1"/>
          <p:nvPr/>
        </p:nvSpPr>
        <p:spPr>
          <a:xfrm>
            <a:off x="7467905" y="4809744"/>
            <a:ext cx="26380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首批企業進駐 · 育成中心啟用</a:t>
            </a:r>
            <a:endParaRPr lang="en-US" sz="1400" dirty="0"/>
          </a:p>
        </p:txBody>
      </p:sp>
      <p:sp>
        <p:nvSpPr>
          <p:cNvPr id="41" name="Text 36"/>
          <p:cNvSpPr txBox="1"/>
          <p:nvPr/>
        </p:nvSpPr>
        <p:spPr>
          <a:xfrm>
            <a:off x="6572707" y="5286146"/>
            <a:ext cx="7626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0B98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'30</a:t>
            </a:r>
            <a:endParaRPr lang="en-US" sz="1200" dirty="0"/>
          </a:p>
        </p:txBody>
      </p:sp>
      <p:sp>
        <p:nvSpPr>
          <p:cNvPr id="42" name="Text 37"/>
          <p:cNvSpPr txBox="1"/>
          <p:nvPr/>
        </p:nvSpPr>
        <p:spPr>
          <a:xfrm>
            <a:off x="7467905" y="5266944"/>
            <a:ext cx="3078785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全區營運 · 海洋 AI 國際樞紐成形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4bebf9dced4ccbe29380c775e58e1ccf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38805"/>
            <a:ext cx="10668305" cy="2857500"/>
          </a:xfrm>
          <a:prstGeom prst="roundRect">
            <a:avLst>
              <a:gd name="adj" fmla="val 4672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90295" y="3847795"/>
            <a:ext cx="2361895" cy="1028700"/>
          </a:xfrm>
          <a:prstGeom prst="roundRect">
            <a:avLst>
              <a:gd name="adj" fmla="val 7378"/>
            </a:avLst>
          </a:prstGeom>
          <a:solidFill>
            <a:srgbClr val="FFFFFF">
              <a:alpha val="6000"/>
            </a:srgbClr>
          </a:solidFill>
          <a:ln w="12700">
            <a:solidFill>
              <a:srgbClr val="00F2FE">
                <a:alpha val="2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504895" y="3847795"/>
            <a:ext cx="2361895" cy="1028700"/>
          </a:xfrm>
          <a:prstGeom prst="roundRect">
            <a:avLst>
              <a:gd name="adj" fmla="val 7378"/>
            </a:avLst>
          </a:prstGeom>
          <a:solidFill>
            <a:srgbClr val="FFFFFF">
              <a:alpha val="6000"/>
            </a:srgbClr>
          </a:solidFill>
          <a:ln w="12700">
            <a:solidFill>
              <a:srgbClr val="00F2FE">
                <a:alpha val="2000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019495" y="3847795"/>
            <a:ext cx="2361895" cy="1028700"/>
          </a:xfrm>
          <a:prstGeom prst="roundRect">
            <a:avLst>
              <a:gd name="adj" fmla="val 7378"/>
            </a:avLst>
          </a:prstGeom>
          <a:solidFill>
            <a:srgbClr val="FFFFFF">
              <a:alpha val="6000"/>
            </a:srgbClr>
          </a:solidFill>
          <a:ln w="12700">
            <a:solidFill>
              <a:srgbClr val="00F2FE">
                <a:alpha val="20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8534095" y="3847795"/>
            <a:ext cx="2667305" cy="1028700"/>
          </a:xfrm>
          <a:prstGeom prst="roundRect">
            <a:avLst>
              <a:gd name="adj" fmla="val 7378"/>
            </a:avLst>
          </a:prstGeom>
          <a:solidFill>
            <a:srgbClr val="00F2FE">
              <a:alpha val="10000"/>
            </a:srgbClr>
          </a:solidFill>
          <a:ln w="12700">
            <a:solidFill>
              <a:srgbClr val="00F2FE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01</a:t>
            </a:r>
            <a:endParaRPr lang="en-US" sz="1200" dirty="0"/>
          </a:p>
        </p:txBody>
      </p:sp>
      <p:pic>
        <p:nvPicPr>
          <p:cNvPr id="13" name="Image 1" descr="gen-dedup-1d7fd6a3ad5d9642693bd080e1611bbb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2509114" y="514807"/>
            <a:ext cx="250088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產業生態與智慧科技治理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15 / 31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761695" y="1123798"/>
            <a:ext cx="7239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GO OCEAN DASHBOARD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761695" y="1457554"/>
            <a:ext cx="7532827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Go Ocean · 市民海洋儀表板</a:t>
            </a:r>
            <a:endParaRPr lang="en-US" sz="4200" dirty="0"/>
          </a:p>
        </p:txBody>
      </p:sp>
      <p:pic>
        <p:nvPicPr>
          <p:cNvPr id="18" name="Image 2" descr="gen-dedup-5e39da97af02522868378c571dcb8727.png"/>
          <p:cNvPicPr>
            <a:picLocks noChangeAspect="1"/>
          </p:cNvPicPr>
          <p:nvPr/>
        </p:nvPicPr>
        <p:blipFill>
          <a:blip r:embed="rId5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761695" y="2451506"/>
            <a:ext cx="7239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把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海洋環境數據、遊憩承載量、安全預警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，做成每位市民都能讀懂的一張畫面</a:t>
            </a:r>
            <a:endParaRPr lang="en-US" sz="1500" dirty="0"/>
          </a:p>
        </p:txBody>
      </p:sp>
      <p:pic>
        <p:nvPicPr>
          <p:cNvPr id="20" name="Image 3" descr="gen-dedup-23bf28fb55a13ba4d72d638d15033700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0295" y="3471977"/>
            <a:ext cx="95098" cy="95098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81405" y="3429000"/>
            <a:ext cx="2572207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150" dirty="0">
                <a:solidFill>
                  <a:srgbClr val="67E8F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GO OCEAN · LIVE DASHBOARD</a:t>
            </a:r>
            <a:endParaRPr lang="en-US" sz="1100" dirty="0"/>
          </a:p>
        </p:txBody>
      </p:sp>
      <p:sp>
        <p:nvSpPr>
          <p:cNvPr id="22" name="Text 16"/>
          <p:cNvSpPr txBox="1"/>
          <p:nvPr/>
        </p:nvSpPr>
        <p:spPr>
          <a:xfrm>
            <a:off x="9373514" y="3433572"/>
            <a:ext cx="18288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2030.06.15 · 14:30 UTC+8</a:t>
            </a:r>
            <a:endParaRPr lang="en-US" sz="900" dirty="0"/>
          </a:p>
        </p:txBody>
      </p:sp>
      <p:sp>
        <p:nvSpPr>
          <p:cNvPr id="23" name="Text 17"/>
          <p:cNvSpPr txBox="1"/>
          <p:nvPr/>
        </p:nvSpPr>
        <p:spPr>
          <a:xfrm>
            <a:off x="1181405" y="3981298"/>
            <a:ext cx="19815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 SAFETY</a:t>
            </a:r>
            <a:endParaRPr lang="en-US" sz="900" dirty="0"/>
          </a:p>
        </p:txBody>
      </p:sp>
      <p:sp>
        <p:nvSpPr>
          <p:cNvPr id="24" name="Text 18"/>
          <p:cNvSpPr txBox="1"/>
          <p:nvPr/>
        </p:nvSpPr>
        <p:spPr>
          <a:xfrm>
            <a:off x="1181405" y="4190695"/>
            <a:ext cx="1981505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GREEN</a:t>
            </a:r>
            <a:endParaRPr lang="en-US" sz="3000" dirty="0"/>
          </a:p>
        </p:txBody>
      </p:sp>
      <p:sp>
        <p:nvSpPr>
          <p:cNvPr id="25" name="Text 19"/>
          <p:cNvSpPr txBox="1"/>
          <p:nvPr/>
        </p:nvSpPr>
        <p:spPr>
          <a:xfrm>
            <a:off x="1181405" y="4647895"/>
            <a:ext cx="19815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潮汐 · 風浪正常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3696005" y="3981298"/>
            <a:ext cx="19815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CHAOJING LOAD</a:t>
            </a:r>
            <a:endParaRPr lang="en-US" sz="900" dirty="0"/>
          </a:p>
        </p:txBody>
      </p:sp>
      <p:sp>
        <p:nvSpPr>
          <p:cNvPr id="27" name="Text 21"/>
          <p:cNvSpPr txBox="1"/>
          <p:nvPr/>
        </p:nvSpPr>
        <p:spPr>
          <a:xfrm>
            <a:off x="3696005" y="4190695"/>
            <a:ext cx="1981505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68</a:t>
            </a:r>
            <a:r>
              <a:rPr lang="en-US" sz="1600" b="1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3000" dirty="0"/>
          </a:p>
        </p:txBody>
      </p:sp>
      <p:sp>
        <p:nvSpPr>
          <p:cNvPr id="28" name="Text 22"/>
          <p:cNvSpPr txBox="1"/>
          <p:nvPr/>
        </p:nvSpPr>
        <p:spPr>
          <a:xfrm>
            <a:off x="3696005" y="4647895"/>
            <a:ext cx="19815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潮境承載量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6210605" y="3981298"/>
            <a:ext cx="19815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AIR QUALITY</a:t>
            </a:r>
            <a:endParaRPr lang="en-US" sz="900" dirty="0"/>
          </a:p>
        </p:txBody>
      </p:sp>
      <p:sp>
        <p:nvSpPr>
          <p:cNvPr id="30" name="Text 24"/>
          <p:cNvSpPr txBox="1"/>
          <p:nvPr/>
        </p:nvSpPr>
        <p:spPr>
          <a:xfrm>
            <a:off x="6210605" y="4190695"/>
            <a:ext cx="1981505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AQI 32</a:t>
            </a:r>
            <a:endParaRPr lang="en-US" sz="3000" dirty="0"/>
          </a:p>
        </p:txBody>
      </p:sp>
      <p:sp>
        <p:nvSpPr>
          <p:cNvPr id="31" name="Text 25"/>
          <p:cNvSpPr txBox="1"/>
          <p:nvPr/>
        </p:nvSpPr>
        <p:spPr>
          <a:xfrm>
            <a:off x="6210605" y="4647895"/>
            <a:ext cx="19815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空氣品質 · 良好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8725205" y="3981298"/>
            <a:ext cx="22860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67E8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 TRAFFIC</a:t>
            </a:r>
            <a:endParaRPr lang="en-US" sz="900" dirty="0"/>
          </a:p>
        </p:txBody>
      </p:sp>
      <p:sp>
        <p:nvSpPr>
          <p:cNvPr id="33" name="Text 27"/>
          <p:cNvSpPr txBox="1"/>
          <p:nvPr/>
        </p:nvSpPr>
        <p:spPr>
          <a:xfrm>
            <a:off x="8725205" y="4190695"/>
            <a:ext cx="228600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ships</a:t>
            </a:r>
            <a:endParaRPr lang="en-US" sz="3000" dirty="0"/>
          </a:p>
        </p:txBody>
      </p:sp>
      <p:sp>
        <p:nvSpPr>
          <p:cNvPr id="34" name="Text 28"/>
          <p:cNvSpPr txBox="1"/>
          <p:nvPr/>
        </p:nvSpPr>
        <p:spPr>
          <a:xfrm>
            <a:off x="8725205" y="4647895"/>
            <a:ext cx="22860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基隆港 · 即時船舶</a:t>
            </a:r>
            <a:endParaRPr lang="en-US" sz="1200" dirty="0"/>
          </a:p>
        </p:txBody>
      </p:sp>
      <p:sp>
        <p:nvSpPr>
          <p:cNvPr id="35" name="Shape 29"/>
          <p:cNvSpPr/>
          <p:nvPr/>
        </p:nvSpPr>
        <p:spPr>
          <a:xfrm>
            <a:off x="990295" y="5143500"/>
            <a:ext cx="10211105" cy="523951"/>
          </a:xfrm>
          <a:prstGeom prst="roundRect">
            <a:avLst>
              <a:gd name="adj" fmla="val 10995"/>
            </a:avLst>
          </a:prstGeom>
          <a:solidFill>
            <a:srgbClr val="10B981">
              <a:alpha val="10000"/>
            </a:srgbClr>
          </a:solidFill>
          <a:ln/>
        </p:spPr>
      </p:sp>
      <p:sp>
        <p:nvSpPr>
          <p:cNvPr id="36" name="Shape 30"/>
          <p:cNvSpPr/>
          <p:nvPr/>
        </p:nvSpPr>
        <p:spPr>
          <a:xfrm>
            <a:off x="990295" y="5143500"/>
            <a:ext cx="28346" cy="523951"/>
          </a:xfrm>
          <a:prstGeom prst="roundRect">
            <a:avLst>
              <a:gd name="adj" fmla="val 203229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37" name="Text 31"/>
          <p:cNvSpPr txBox="1"/>
          <p:nvPr/>
        </p:nvSpPr>
        <p:spPr>
          <a:xfrm>
            <a:off x="1209751" y="5352898"/>
            <a:ext cx="1619402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150" dirty="0">
                <a:solidFill>
                  <a:srgbClr val="10B98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AI RECOMMENDATION</a:t>
            </a:r>
            <a:endParaRPr lang="en-US" sz="900" dirty="0"/>
          </a:p>
        </p:txBody>
      </p:sp>
      <p:sp>
        <p:nvSpPr>
          <p:cNvPr id="38" name="Text 32"/>
          <p:cNvSpPr txBox="1"/>
          <p:nvPr/>
        </p:nvSpPr>
        <p:spPr>
          <a:xfrm>
            <a:off x="2961742" y="5277002"/>
            <a:ext cx="5055718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今日適合前往外木山步道，預計 16:00 後遊客密度下降至 40%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beaec94967a682772872755b355df718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2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02 / 06</a:t>
            </a:r>
            <a:endParaRPr lang="en-US" sz="1200" dirty="0"/>
          </a:p>
        </p:txBody>
      </p:sp>
      <p:pic>
        <p:nvPicPr>
          <p:cNvPr id="7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3375965" y="514807"/>
            <a:ext cx="77175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EF3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EF3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16 / 31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1333195"/>
            <a:ext cx="3894430" cy="2743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24000" dirty="0"/>
          </a:p>
        </p:txBody>
      </p:sp>
      <p:sp>
        <p:nvSpPr>
          <p:cNvPr id="11" name="Text 6"/>
          <p:cNvSpPr txBox="1"/>
          <p:nvPr/>
        </p:nvSpPr>
        <p:spPr>
          <a:xfrm>
            <a:off x="4381805" y="1904695"/>
            <a:ext cx="70491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FEF3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INDUSTRY REVITALIZATION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4381805" y="2238451"/>
            <a:ext cx="7049110" cy="14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產業振興與</a:t>
            </a:r>
            <a:endParaRPr lang="en-US" sz="5100" dirty="0"/>
          </a:p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空間促參</a:t>
            </a:r>
            <a:endParaRPr lang="en-US" sz="5100" dirty="0"/>
          </a:p>
        </p:txBody>
      </p:sp>
      <p:pic>
        <p:nvPicPr>
          <p:cNvPr id="13" name="Image 3" descr="gen-dedup-9ba5a8c12688ae48f931d63a22e7a976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4381805" y="3862426"/>
            <a:ext cx="761695" cy="384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4381805" y="4129430"/>
            <a:ext cx="6477610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讓基隆</a:t>
            </a: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關鍵地景的閒置潛能</a:t>
            </a:r>
            <a:r>
              <a:rPr lang="en-US" sz="18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，透過 ROT/BOT 促參與都更工具被釋放 — 三個旗艦地景，三個城市新心臟。</a:t>
            </a:r>
            <a:endParaRPr lang="en-US" sz="1800" dirty="0"/>
          </a:p>
        </p:txBody>
      </p:sp>
      <p:sp>
        <p:nvSpPr>
          <p:cNvPr id="15" name="Text 9"/>
          <p:cNvSpPr txBox="1"/>
          <p:nvPr/>
        </p:nvSpPr>
        <p:spPr>
          <a:xfrm>
            <a:off x="761695" y="4600346"/>
            <a:ext cx="10668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EF3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PROJECTS · 三大旗艦</a:t>
            </a:r>
            <a:endParaRPr lang="en-US" sz="900" dirty="0"/>
          </a:p>
        </p:txBody>
      </p:sp>
      <p:sp>
        <p:nvSpPr>
          <p:cNvPr id="16" name="Shape 10"/>
          <p:cNvSpPr/>
          <p:nvPr/>
        </p:nvSpPr>
        <p:spPr>
          <a:xfrm>
            <a:off x="761695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17" name="Shape 11"/>
          <p:cNvSpPr/>
          <p:nvPr/>
        </p:nvSpPr>
        <p:spPr>
          <a:xfrm>
            <a:off x="761695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2"/>
          <p:cNvSpPr txBox="1"/>
          <p:nvPr/>
        </p:nvSpPr>
        <p:spPr>
          <a:xfrm>
            <a:off x="961949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F3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P.16</a:t>
            </a:r>
            <a:endParaRPr lang="en-US" sz="1100" dirty="0"/>
          </a:p>
        </p:txBody>
      </p:sp>
      <p:sp>
        <p:nvSpPr>
          <p:cNvPr id="19" name="Text 13"/>
          <p:cNvSpPr txBox="1"/>
          <p:nvPr/>
        </p:nvSpPr>
        <p:spPr>
          <a:xfrm>
            <a:off x="961949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八斗子遊艇港園區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4362602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21" name="Shape 15"/>
          <p:cNvSpPr/>
          <p:nvPr/>
        </p:nvSpPr>
        <p:spPr>
          <a:xfrm>
            <a:off x="4362602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6"/>
          <p:cNvSpPr txBox="1"/>
          <p:nvPr/>
        </p:nvSpPr>
        <p:spPr>
          <a:xfrm>
            <a:off x="4562856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F3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P.17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4562856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基隆港水岸觀光走廊</a:t>
            </a:r>
            <a:endParaRPr lang="en-US" sz="1500" dirty="0"/>
          </a:p>
        </p:txBody>
      </p:sp>
      <p:sp>
        <p:nvSpPr>
          <p:cNvPr id="24" name="Shape 18"/>
          <p:cNvSpPr/>
          <p:nvPr/>
        </p:nvSpPr>
        <p:spPr>
          <a:xfrm>
            <a:off x="7962595" y="4914900"/>
            <a:ext cx="3467405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25" name="Shape 19"/>
          <p:cNvSpPr/>
          <p:nvPr/>
        </p:nvSpPr>
        <p:spPr>
          <a:xfrm>
            <a:off x="7962595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20"/>
          <p:cNvSpPr txBox="1"/>
          <p:nvPr/>
        </p:nvSpPr>
        <p:spPr>
          <a:xfrm>
            <a:off x="8162849" y="5067605"/>
            <a:ext cx="3096158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F3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P.18</a:t>
            </a:r>
            <a:endParaRPr lang="en-US" sz="1100" dirty="0"/>
          </a:p>
        </p:txBody>
      </p:sp>
      <p:sp>
        <p:nvSpPr>
          <p:cNvPr id="27" name="Text 21"/>
          <p:cNvSpPr txBox="1"/>
          <p:nvPr/>
        </p:nvSpPr>
        <p:spPr>
          <a:xfrm>
            <a:off x="8162849" y="5286146"/>
            <a:ext cx="30961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崁仔頂魚市現代化</a:t>
            </a:r>
            <a:endParaRPr lang="en-US" sz="1500" dirty="0"/>
          </a:p>
        </p:txBody>
      </p:sp>
      <p:sp>
        <p:nvSpPr>
          <p:cNvPr id="28" name="Shape 22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3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d20fd0bc1a507e26bf69a64904429f79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38805"/>
            <a:ext cx="6286500" cy="28575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239305" y="3238805"/>
            <a:ext cx="4190695" cy="2857500"/>
          </a:xfrm>
          <a:prstGeom prst="roundRect">
            <a:avLst>
              <a:gd name="adj" fmla="val 4000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047902" y="3847795"/>
            <a:ext cx="1714500" cy="2076602"/>
          </a:xfrm>
          <a:prstGeom prst="roundRect">
            <a:avLst>
              <a:gd name="adj" fmla="val 4427"/>
            </a:avLst>
          </a:prstGeom>
          <a:solidFill>
            <a:srgbClr val="FEF3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857500" y="3847795"/>
            <a:ext cx="1714500" cy="2076602"/>
          </a:xfrm>
          <a:prstGeom prst="roundRect">
            <a:avLst>
              <a:gd name="adj" fmla="val 4427"/>
            </a:avLst>
          </a:prstGeom>
          <a:solidFill>
            <a:srgbClr val="FCD3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667098" y="3847795"/>
            <a:ext cx="2095805" cy="2076602"/>
          </a:xfrm>
          <a:prstGeom prst="roundRect">
            <a:avLst>
              <a:gd name="adj" fmla="val 3655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D9770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02</a:t>
            </a:r>
            <a:endParaRPr lang="en-US" sz="1200" dirty="0"/>
          </a:p>
        </p:txBody>
      </p:sp>
      <p:pic>
        <p:nvPicPr>
          <p:cNvPr id="13" name="Image 1" descr="gen-dedup-5f295dc6618dcf4dc746d3f2d90a9748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產業振興與空間促參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17 / 31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761695" y="1123798"/>
            <a:ext cx="7239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BADOUZI MARINA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761695" y="1457554"/>
            <a:ext cx="7239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八斗子遊艇港觀光園區</a:t>
            </a:r>
            <a:endParaRPr lang="en-US" sz="4200" dirty="0"/>
          </a:p>
        </p:txBody>
      </p:sp>
      <p:pic>
        <p:nvPicPr>
          <p:cNvPr id="18" name="Image 2" descr="gen-dedup-90d2eff7d525cc8352019b2ca9f3a4ff.png"/>
          <p:cNvPicPr>
            <a:picLocks noChangeAspect="1"/>
          </p:cNvPicPr>
          <p:nvPr/>
        </p:nvPicPr>
        <p:blipFill>
          <a:blip r:embed="rId5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761695" y="2451506"/>
            <a:ext cx="7239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 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ROT + BOT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雙軌促參，打造東北亞遊艇觀光的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「亞洲尼斯」</a:t>
            </a:r>
            <a:endParaRPr lang="en-US" sz="1500" dirty="0"/>
          </a:p>
        </p:txBody>
      </p:sp>
      <p:sp>
        <p:nvSpPr>
          <p:cNvPr id="20" name="Text 15"/>
          <p:cNvSpPr txBox="1"/>
          <p:nvPr/>
        </p:nvSpPr>
        <p:spPr>
          <a:xfrm>
            <a:off x="1047902" y="3448202"/>
            <a:ext cx="57150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VALUE PROPOSITION · 三層價值</a:t>
            </a:r>
            <a:endParaRPr lang="en-US" sz="900" dirty="0"/>
          </a:p>
        </p:txBody>
      </p:sp>
      <p:sp>
        <p:nvSpPr>
          <p:cNvPr id="21" name="Text 16"/>
          <p:cNvSpPr txBox="1"/>
          <p:nvPr/>
        </p:nvSpPr>
        <p:spPr>
          <a:xfrm>
            <a:off x="1218895" y="4019702"/>
            <a:ext cx="14100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92400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VALUE 01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1218895" y="4334256"/>
            <a:ext cx="1410005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遊艇</a:t>
            </a:r>
            <a:endParaRPr lang="en-US" sz="2000" dirty="0"/>
          </a:p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停泊</a:t>
            </a:r>
            <a:endParaRPr lang="en-US" sz="2000" dirty="0"/>
          </a:p>
        </p:txBody>
      </p:sp>
      <p:sp>
        <p:nvSpPr>
          <p:cNvPr id="23" name="Text 18"/>
          <p:cNvSpPr txBox="1"/>
          <p:nvPr/>
        </p:nvSpPr>
        <p:spPr>
          <a:xfrm>
            <a:off x="1218895" y="5102352"/>
            <a:ext cx="14100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200+ 泊位 · 東北亞遊艇樞紐</a:t>
            </a:r>
            <a:endParaRPr lang="en-US" sz="1200" dirty="0"/>
          </a:p>
        </p:txBody>
      </p:sp>
      <p:sp>
        <p:nvSpPr>
          <p:cNvPr id="24" name="Text 19"/>
          <p:cNvSpPr txBox="1"/>
          <p:nvPr/>
        </p:nvSpPr>
        <p:spPr>
          <a:xfrm>
            <a:off x="3029407" y="4019702"/>
            <a:ext cx="14100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78350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VALUE 02</a:t>
            </a:r>
            <a:endParaRPr lang="en-US" sz="1100" dirty="0"/>
          </a:p>
        </p:txBody>
      </p:sp>
      <p:sp>
        <p:nvSpPr>
          <p:cNvPr id="25" name="Text 20"/>
          <p:cNvSpPr txBox="1"/>
          <p:nvPr/>
        </p:nvSpPr>
        <p:spPr>
          <a:xfrm>
            <a:off x="3029407" y="4334256"/>
            <a:ext cx="1410005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海岸</a:t>
            </a:r>
            <a:endParaRPr lang="en-US" sz="2000" dirty="0"/>
          </a:p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商業</a:t>
            </a:r>
            <a:endParaRPr lang="en-US" sz="2000" dirty="0"/>
          </a:p>
        </p:txBody>
      </p:sp>
      <p:sp>
        <p:nvSpPr>
          <p:cNvPr id="26" name="Text 21"/>
          <p:cNvSpPr txBox="1"/>
          <p:nvPr/>
        </p:nvSpPr>
        <p:spPr>
          <a:xfrm>
            <a:off x="3029407" y="5102352"/>
            <a:ext cx="14100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78350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餐飲、零售、文創、海岸夜經濟</a:t>
            </a:r>
            <a:endParaRPr lang="en-US" sz="1200" dirty="0"/>
          </a:p>
        </p:txBody>
      </p:sp>
      <p:sp>
        <p:nvSpPr>
          <p:cNvPr id="27" name="Text 22"/>
          <p:cNvSpPr txBox="1"/>
          <p:nvPr/>
        </p:nvSpPr>
        <p:spPr>
          <a:xfrm>
            <a:off x="4839005" y="4019702"/>
            <a:ext cx="17529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F3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VALUE 03</a:t>
            </a:r>
            <a:endParaRPr lang="en-US" sz="1100" dirty="0"/>
          </a:p>
        </p:txBody>
      </p:sp>
      <p:sp>
        <p:nvSpPr>
          <p:cNvPr id="28" name="Text 23"/>
          <p:cNvSpPr txBox="1"/>
          <p:nvPr/>
        </p:nvSpPr>
        <p:spPr>
          <a:xfrm>
            <a:off x="4839005" y="4334256"/>
            <a:ext cx="1752905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</a:t>
            </a:r>
            <a:endParaRPr lang="en-US" sz="2000" dirty="0"/>
          </a:p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觀光體驗</a:t>
            </a:r>
            <a:endParaRPr lang="en-US" sz="2000" dirty="0"/>
          </a:p>
        </p:txBody>
      </p:sp>
      <p:sp>
        <p:nvSpPr>
          <p:cNvPr id="29" name="Text 24"/>
          <p:cNvSpPr txBox="1"/>
          <p:nvPr/>
        </p:nvSpPr>
        <p:spPr>
          <a:xfrm>
            <a:off x="4839005" y="5102352"/>
            <a:ext cx="17529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藍色公路、海上派對、潛水、教育旅遊</a:t>
            </a:r>
            <a:endParaRPr lang="en-US" sz="1200" dirty="0"/>
          </a:p>
        </p:txBody>
      </p:sp>
      <p:sp>
        <p:nvSpPr>
          <p:cNvPr id="30" name="Text 25"/>
          <p:cNvSpPr txBox="1"/>
          <p:nvPr/>
        </p:nvSpPr>
        <p:spPr>
          <a:xfrm>
            <a:off x="7524598" y="3448202"/>
            <a:ext cx="36201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BENCHMARK</a:t>
            </a:r>
            <a:endParaRPr lang="en-US" sz="900" dirty="0"/>
          </a:p>
        </p:txBody>
      </p:sp>
      <p:sp>
        <p:nvSpPr>
          <p:cNvPr id="31" name="Text 26"/>
          <p:cNvSpPr txBox="1"/>
          <p:nvPr/>
        </p:nvSpPr>
        <p:spPr>
          <a:xfrm>
            <a:off x="7524598" y="3696005"/>
            <a:ext cx="3620110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法國尼斯 · 蔚藍海岸</a:t>
            </a:r>
            <a:endParaRPr lang="en-US" sz="2000" dirty="0"/>
          </a:p>
        </p:txBody>
      </p:sp>
      <p:sp>
        <p:nvSpPr>
          <p:cNvPr id="32" name="Text 27"/>
          <p:cNvSpPr txBox="1"/>
          <p:nvPr/>
        </p:nvSpPr>
        <p:spPr>
          <a:xfrm>
            <a:off x="7524598" y="4123944"/>
            <a:ext cx="36201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Nice · Côte d'Azur</a:t>
            </a:r>
            <a:endParaRPr lang="en-US" sz="1100" dirty="0"/>
          </a:p>
        </p:txBody>
      </p:sp>
      <p:sp>
        <p:nvSpPr>
          <p:cNvPr id="33" name="Text 28"/>
          <p:cNvSpPr txBox="1"/>
          <p:nvPr/>
        </p:nvSpPr>
        <p:spPr>
          <a:xfrm>
            <a:off x="7524598" y="4524451"/>
            <a:ext cx="933602" cy="4096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5M+</a:t>
            </a:r>
            <a:endParaRPr lang="en-US" sz="3200" dirty="0"/>
          </a:p>
        </p:txBody>
      </p:sp>
      <p:sp>
        <p:nvSpPr>
          <p:cNvPr id="34" name="Text 29"/>
          <p:cNvSpPr txBox="1"/>
          <p:nvPr/>
        </p:nvSpPr>
        <p:spPr>
          <a:xfrm>
            <a:off x="7524598" y="4968850"/>
            <a:ext cx="9336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年遊客量</a:t>
            </a:r>
            <a:endParaRPr lang="en-US" sz="1200" dirty="0"/>
          </a:p>
        </p:txBody>
      </p:sp>
      <p:sp>
        <p:nvSpPr>
          <p:cNvPr id="35" name="Text 30"/>
          <p:cNvSpPr txBox="1"/>
          <p:nvPr/>
        </p:nvSpPr>
        <p:spPr>
          <a:xfrm>
            <a:off x="8648395" y="4524451"/>
            <a:ext cx="1355141" cy="4096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1,800</a:t>
            </a:r>
            <a:endParaRPr lang="en-US" sz="3200" dirty="0"/>
          </a:p>
        </p:txBody>
      </p:sp>
      <p:sp>
        <p:nvSpPr>
          <p:cNvPr id="36" name="Text 31"/>
          <p:cNvSpPr txBox="1"/>
          <p:nvPr/>
        </p:nvSpPr>
        <p:spPr>
          <a:xfrm>
            <a:off x="8648395" y="4968850"/>
            <a:ext cx="11814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遊艇泊位</a:t>
            </a:r>
            <a:endParaRPr lang="en-US" sz="1200" dirty="0"/>
          </a:p>
        </p:txBody>
      </p:sp>
      <p:sp>
        <p:nvSpPr>
          <p:cNvPr id="37" name="Text 32"/>
          <p:cNvSpPr txBox="1"/>
          <p:nvPr/>
        </p:nvSpPr>
        <p:spPr>
          <a:xfrm>
            <a:off x="7524598" y="5406847"/>
            <a:ext cx="36201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港 · 城 · 觀光景觀美學行銷 — 全球海岸城市標竿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d20fd0bc1a507e26bf69a64904429f79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38805"/>
            <a:ext cx="10668305" cy="1333195"/>
          </a:xfrm>
          <a:prstGeom prst="roundRect">
            <a:avLst>
              <a:gd name="adj" fmla="val 857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7" name="Image 1" descr="gen-dedup-d1cc7e31e4a1ec77608e9ccf10fbe008.png"/>
          <p:cNvPicPr>
            <a:picLocks noChangeAspect="1"/>
          </p:cNvPicPr>
          <p:nvPr/>
        </p:nvPicPr>
        <p:blipFill>
          <a:blip r:embed="rId4"/>
          <a:srcRect l="-404" r="-404"/>
          <a:stretch/>
        </p:blipFill>
        <p:spPr>
          <a:xfrm>
            <a:off x="1238098" y="4095598"/>
            <a:ext cx="9715500" cy="28346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D9770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02</a:t>
            </a:r>
            <a:endParaRPr lang="en-US" sz="1200" dirty="0"/>
          </a:p>
        </p:txBody>
      </p:sp>
      <p:pic>
        <p:nvPicPr>
          <p:cNvPr id="10" name="Image 2" descr="gen-dedup-5f295dc6618dcf4dc746d3f2d90a9748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產業振興與空間促參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18 / 31</a:t>
            </a:r>
            <a:endParaRPr lang="en-US" sz="1100" dirty="0"/>
          </a:p>
        </p:txBody>
      </p:sp>
      <p:sp>
        <p:nvSpPr>
          <p:cNvPr id="13" name="Text 8"/>
          <p:cNvSpPr txBox="1"/>
          <p:nvPr/>
        </p:nvSpPr>
        <p:spPr>
          <a:xfrm>
            <a:off x="761695" y="1123798"/>
            <a:ext cx="10668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WATERFRONT CORRIDOR</a:t>
            </a:r>
            <a:endParaRPr lang="en-US" sz="1200" dirty="0"/>
          </a:p>
        </p:txBody>
      </p:sp>
      <p:sp>
        <p:nvSpPr>
          <p:cNvPr id="14" name="Text 9"/>
          <p:cNvSpPr txBox="1"/>
          <p:nvPr/>
        </p:nvSpPr>
        <p:spPr>
          <a:xfrm>
            <a:off x="761695" y="1457554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基隆港水岸觀光走廊</a:t>
            </a:r>
            <a:endParaRPr lang="en-US" sz="4200" dirty="0"/>
          </a:p>
        </p:txBody>
      </p:sp>
      <p:pic>
        <p:nvPicPr>
          <p:cNvPr id="15" name="Image 3" descr="gen-dedup-90d2eff7d525cc8352019b2ca9f3a4ff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761695" y="2451506"/>
            <a:ext cx="10668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把 2.4 公里港水岸，從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「貨運邊界」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還給市民，成為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城市客廳</a:t>
            </a:r>
            <a:endParaRPr lang="en-US" sz="1500" dirty="0"/>
          </a:p>
        </p:txBody>
      </p:sp>
      <p:sp>
        <p:nvSpPr>
          <p:cNvPr id="17" name="Text 11"/>
          <p:cNvSpPr txBox="1"/>
          <p:nvPr/>
        </p:nvSpPr>
        <p:spPr>
          <a:xfrm>
            <a:off x="990295" y="3429000"/>
            <a:ext cx="102111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 WALK · 五段水岸節點</a:t>
            </a:r>
            <a:endParaRPr lang="en-US" sz="900" dirty="0"/>
          </a:p>
        </p:txBody>
      </p:sp>
      <p:pic>
        <p:nvPicPr>
          <p:cNvPr id="18" name="Image 4" descr="gen-dedup-f2ed2ee1590a1eafdd5c03d8af1ee5a0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28800" y="3829507"/>
            <a:ext cx="228600" cy="2286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990295" y="4190695"/>
            <a:ext cx="1905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海洋廣場</a:t>
            </a:r>
            <a:endParaRPr lang="en-US" sz="1200" dirty="0"/>
          </a:p>
        </p:txBody>
      </p:sp>
      <p:sp>
        <p:nvSpPr>
          <p:cNvPr id="20" name="Text 13"/>
          <p:cNvSpPr txBox="1"/>
          <p:nvPr/>
        </p:nvSpPr>
        <p:spPr>
          <a:xfrm>
            <a:off x="990295" y="4429354"/>
            <a:ext cx="1905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· 0 km</a:t>
            </a:r>
            <a:endParaRPr lang="en-US" sz="900" dirty="0"/>
          </a:p>
        </p:txBody>
      </p:sp>
      <p:pic>
        <p:nvPicPr>
          <p:cNvPr id="21" name="Image 5" descr="gen-dedup-f2ed2ee1590a1eafdd5c03d8af1ee5a0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04895" y="3829507"/>
            <a:ext cx="228600" cy="2286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2667305" y="4190695"/>
            <a:ext cx="1905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郵輪碼頭</a:t>
            </a:r>
            <a:endParaRPr lang="en-US" sz="1200" dirty="0"/>
          </a:p>
        </p:txBody>
      </p:sp>
      <p:sp>
        <p:nvSpPr>
          <p:cNvPr id="23" name="Text 15"/>
          <p:cNvSpPr txBox="1"/>
          <p:nvPr/>
        </p:nvSpPr>
        <p:spPr>
          <a:xfrm>
            <a:off x="2667305" y="4429354"/>
            <a:ext cx="1905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0.6 km</a:t>
            </a:r>
            <a:endParaRPr lang="en-US" sz="900" dirty="0"/>
          </a:p>
        </p:txBody>
      </p:sp>
      <p:pic>
        <p:nvPicPr>
          <p:cNvPr id="24" name="Image 6" descr="gen-dedup-f2ed2ee1590a1eafdd5c03d8af1ee5a0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72100" y="3829507"/>
            <a:ext cx="228600" cy="228600"/>
          </a:xfrm>
          <a:prstGeom prst="rect">
            <a:avLst/>
          </a:prstGeom>
        </p:spPr>
      </p:pic>
      <p:sp>
        <p:nvSpPr>
          <p:cNvPr id="25" name="Text 16"/>
          <p:cNvSpPr txBox="1"/>
          <p:nvPr/>
        </p:nvSpPr>
        <p:spPr>
          <a:xfrm>
            <a:off x="4533595" y="4190695"/>
            <a:ext cx="1905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魚市現代化</a:t>
            </a:r>
            <a:endParaRPr lang="en-US" sz="1200" dirty="0"/>
          </a:p>
        </p:txBody>
      </p:sp>
      <p:sp>
        <p:nvSpPr>
          <p:cNvPr id="26" name="Text 17"/>
          <p:cNvSpPr txBox="1"/>
          <p:nvPr/>
        </p:nvSpPr>
        <p:spPr>
          <a:xfrm>
            <a:off x="4533595" y="4429354"/>
            <a:ext cx="1905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1.2 km</a:t>
            </a:r>
            <a:endParaRPr lang="en-US" sz="900" dirty="0"/>
          </a:p>
        </p:txBody>
      </p:sp>
      <p:pic>
        <p:nvPicPr>
          <p:cNvPr id="27" name="Image 7" descr="gen-dedup-f2ed2ee1590a1eafdd5c03d8af1ee5a0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39305" y="3829507"/>
            <a:ext cx="228600" cy="228600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6400800" y="4190695"/>
            <a:ext cx="1905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正濱漁港</a:t>
            </a:r>
            <a:endParaRPr lang="en-US" sz="1200" dirty="0"/>
          </a:p>
        </p:txBody>
      </p:sp>
      <p:sp>
        <p:nvSpPr>
          <p:cNvPr id="29" name="Text 19"/>
          <p:cNvSpPr txBox="1"/>
          <p:nvPr/>
        </p:nvSpPr>
        <p:spPr>
          <a:xfrm>
            <a:off x="6400800" y="4429354"/>
            <a:ext cx="1905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1.8 km</a:t>
            </a:r>
            <a:endParaRPr lang="en-US" sz="900" dirty="0"/>
          </a:p>
        </p:txBody>
      </p:sp>
      <p:pic>
        <p:nvPicPr>
          <p:cNvPr id="30" name="Image 8" descr="gen-dedup-3ebc9e73834ca869fdd0e28ed0c1031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067544" y="3829507"/>
            <a:ext cx="228600" cy="228600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9372600" y="4190695"/>
            <a:ext cx="1619402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和平島地景</a:t>
            </a:r>
            <a:endParaRPr lang="en-US" sz="1200" dirty="0"/>
          </a:p>
        </p:txBody>
      </p:sp>
      <p:sp>
        <p:nvSpPr>
          <p:cNvPr id="32" name="Text 21"/>
          <p:cNvSpPr txBox="1"/>
          <p:nvPr/>
        </p:nvSpPr>
        <p:spPr>
          <a:xfrm>
            <a:off x="9372600" y="4429354"/>
            <a:ext cx="1619402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 · 2.4 km</a:t>
            </a:r>
            <a:endParaRPr lang="en-US" sz="900" dirty="0"/>
          </a:p>
        </p:txBody>
      </p:sp>
      <p:sp>
        <p:nvSpPr>
          <p:cNvPr id="33" name="Text 22"/>
          <p:cNvSpPr txBox="1"/>
          <p:nvPr/>
        </p:nvSpPr>
        <p:spPr>
          <a:xfrm>
            <a:off x="761695" y="4953305"/>
            <a:ext cx="10668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POLICY TOOLKIT · 推動工具</a:t>
            </a:r>
            <a:endParaRPr lang="en-US" sz="900" dirty="0"/>
          </a:p>
        </p:txBody>
      </p:sp>
      <p:sp>
        <p:nvSpPr>
          <p:cNvPr id="34" name="Shape 23"/>
          <p:cNvSpPr/>
          <p:nvPr/>
        </p:nvSpPr>
        <p:spPr>
          <a:xfrm>
            <a:off x="761695" y="5266944"/>
            <a:ext cx="3448202" cy="952805"/>
          </a:xfrm>
          <a:prstGeom prst="roundRect">
            <a:avLst>
              <a:gd name="adj" fmla="val 796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5" name="Shape 24"/>
          <p:cNvSpPr/>
          <p:nvPr/>
        </p:nvSpPr>
        <p:spPr>
          <a:xfrm>
            <a:off x="761695" y="5266944"/>
            <a:ext cx="3448202" cy="38405"/>
          </a:xfrm>
          <a:prstGeom prst="roundRect">
            <a:avLst>
              <a:gd name="adj" fmla="val 197618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36" name="Text 25"/>
          <p:cNvSpPr txBox="1"/>
          <p:nvPr/>
        </p:nvSpPr>
        <p:spPr>
          <a:xfrm>
            <a:off x="981151" y="5477256"/>
            <a:ext cx="30102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市港聯合都更</a:t>
            </a:r>
            <a:endParaRPr lang="en-US" sz="1500" dirty="0"/>
          </a:p>
        </p:txBody>
      </p:sp>
      <p:sp>
        <p:nvSpPr>
          <p:cNvPr id="37" name="Text 26"/>
          <p:cNvSpPr txBox="1"/>
          <p:nvPr/>
        </p:nvSpPr>
        <p:spPr>
          <a:xfrm>
            <a:off x="981151" y="5810098"/>
            <a:ext cx="30102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市府 × 港務公司專責中心</a:t>
            </a:r>
            <a:endParaRPr lang="en-US" sz="1200" dirty="0"/>
          </a:p>
        </p:txBody>
      </p:sp>
      <p:sp>
        <p:nvSpPr>
          <p:cNvPr id="38" name="Shape 27"/>
          <p:cNvSpPr/>
          <p:nvPr/>
        </p:nvSpPr>
        <p:spPr>
          <a:xfrm>
            <a:off x="4375404" y="5266944"/>
            <a:ext cx="3448202" cy="952805"/>
          </a:xfrm>
          <a:prstGeom prst="roundRect">
            <a:avLst>
              <a:gd name="adj" fmla="val 796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9" name="Shape 28"/>
          <p:cNvSpPr/>
          <p:nvPr/>
        </p:nvSpPr>
        <p:spPr>
          <a:xfrm>
            <a:off x="4375404" y="5266944"/>
            <a:ext cx="3448202" cy="38405"/>
          </a:xfrm>
          <a:prstGeom prst="roundRect">
            <a:avLst>
              <a:gd name="adj" fmla="val 197618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40" name="Text 29"/>
          <p:cNvSpPr txBox="1"/>
          <p:nvPr/>
        </p:nvSpPr>
        <p:spPr>
          <a:xfrm>
            <a:off x="4593946" y="5477256"/>
            <a:ext cx="30102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立體連通設計</a:t>
            </a:r>
            <a:endParaRPr lang="en-US" sz="1500" dirty="0"/>
          </a:p>
        </p:txBody>
      </p:sp>
      <p:sp>
        <p:nvSpPr>
          <p:cNvPr id="41" name="Text 30"/>
          <p:cNvSpPr txBox="1"/>
          <p:nvPr/>
        </p:nvSpPr>
        <p:spPr>
          <a:xfrm>
            <a:off x="4593946" y="5810098"/>
            <a:ext cx="30102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參照橫濱 Minato Mirai 21</a:t>
            </a:r>
            <a:endParaRPr lang="en-US" sz="1200" dirty="0"/>
          </a:p>
        </p:txBody>
      </p:sp>
      <p:sp>
        <p:nvSpPr>
          <p:cNvPr id="42" name="Shape 31"/>
          <p:cNvSpPr/>
          <p:nvPr/>
        </p:nvSpPr>
        <p:spPr>
          <a:xfrm>
            <a:off x="7988198" y="5266944"/>
            <a:ext cx="3448202" cy="952805"/>
          </a:xfrm>
          <a:prstGeom prst="roundRect">
            <a:avLst>
              <a:gd name="adj" fmla="val 796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3" name="Shape 32"/>
          <p:cNvSpPr/>
          <p:nvPr/>
        </p:nvSpPr>
        <p:spPr>
          <a:xfrm>
            <a:off x="7988198" y="5266944"/>
            <a:ext cx="3448202" cy="38405"/>
          </a:xfrm>
          <a:prstGeom prst="roundRect">
            <a:avLst>
              <a:gd name="adj" fmla="val 197618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44" name="Text 33"/>
          <p:cNvSpPr txBox="1"/>
          <p:nvPr/>
        </p:nvSpPr>
        <p:spPr>
          <a:xfrm>
            <a:off x="8207654" y="5477256"/>
            <a:ext cx="30102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公共藝術品牌</a:t>
            </a:r>
            <a:endParaRPr lang="en-US" sz="1500" dirty="0"/>
          </a:p>
        </p:txBody>
      </p:sp>
      <p:sp>
        <p:nvSpPr>
          <p:cNvPr id="45" name="Text 34"/>
          <p:cNvSpPr txBox="1"/>
          <p:nvPr/>
        </p:nvSpPr>
        <p:spPr>
          <a:xfrm>
            <a:off x="8207654" y="5810098"/>
            <a:ext cx="30102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歷史地景敘事 × 海洋美學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2eefbc550e7e8fa243ee1c63fa848014.jpg"/>
          <p:cNvPicPr>
            <a:picLocks noChangeAspect="1"/>
          </p:cNvPicPr>
          <p:nvPr/>
        </p:nvPicPr>
        <p:blipFill>
          <a:blip r:embed="rId3"/>
          <a:srcRect l="8753" r="8753"/>
          <a:stretch/>
        </p:blipFill>
        <p:spPr>
          <a:xfrm>
            <a:off x="7239305" y="1238098"/>
            <a:ext cx="4190695" cy="2857500"/>
          </a:xfrm>
          <a:prstGeom prst="rect">
            <a:avLst/>
          </a:prstGeom>
        </p:spPr>
      </p:pic>
      <p:pic>
        <p:nvPicPr>
          <p:cNvPr id="6" name="Image 1" descr="gen-dedup-8dc0781218428b7058ec205d4a1a3826.png"/>
          <p:cNvPicPr>
            <a:picLocks noChangeAspect="1"/>
          </p:cNvPicPr>
          <p:nvPr/>
        </p:nvPicPr>
        <p:blipFill>
          <a:blip r:embed="rId4"/>
          <a:srcRect t="-4" b="-4"/>
          <a:stretch/>
        </p:blipFill>
        <p:spPr>
          <a:xfrm>
            <a:off x="7239305" y="1238098"/>
            <a:ext cx="4190695" cy="2857500"/>
          </a:xfrm>
          <a:prstGeom prst="rect">
            <a:avLst/>
          </a:prstGeom>
        </p:spPr>
      </p:pic>
      <p:pic>
        <p:nvPicPr>
          <p:cNvPr id="7" name="Image 2" descr="gen-dedup-d20fd0bc1a507e26bf69a64904429f79.png"/>
          <p:cNvPicPr>
            <a:picLocks noChangeAspect="1"/>
          </p:cNvPicPr>
          <p:nvPr/>
        </p:nvPicPr>
        <p:blipFill>
          <a:blip r:embed="rId5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000500"/>
            <a:ext cx="2572207" cy="2095805"/>
          </a:xfrm>
          <a:prstGeom prst="roundRect">
            <a:avLst>
              <a:gd name="adj" fmla="val 453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3715207" y="4000500"/>
            <a:ext cx="2572207" cy="2095805"/>
          </a:xfrm>
          <a:prstGeom prst="roundRect">
            <a:avLst>
              <a:gd name="adj" fmla="val 4538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7239305" y="4324198"/>
            <a:ext cx="4190695" cy="1772107"/>
          </a:xfrm>
          <a:prstGeom prst="roundRect">
            <a:avLst>
              <a:gd name="adj" fmla="val 5366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7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D9770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02</a:t>
            </a:r>
            <a:endParaRPr lang="en-US" sz="1200" dirty="0"/>
          </a:p>
        </p:txBody>
      </p:sp>
      <p:pic>
        <p:nvPicPr>
          <p:cNvPr id="13" name="Image 3" descr="gen-dedup-5f295dc6618dcf4dc746d3f2d90a9748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產業振興與空間促參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19 / 31</a:t>
            </a:r>
            <a:endParaRPr lang="en-US" sz="1100" dirty="0"/>
          </a:p>
        </p:txBody>
      </p:sp>
      <p:sp>
        <p:nvSpPr>
          <p:cNvPr id="16" name="Text 10"/>
          <p:cNvSpPr txBox="1"/>
          <p:nvPr/>
        </p:nvSpPr>
        <p:spPr>
          <a:xfrm>
            <a:off x="761695" y="1238098"/>
            <a:ext cx="53346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KANZIDING MODERNIZATION</a:t>
            </a:r>
            <a:endParaRPr lang="en-US" sz="1200" dirty="0"/>
          </a:p>
        </p:txBody>
      </p:sp>
      <p:sp>
        <p:nvSpPr>
          <p:cNvPr id="17" name="Text 11"/>
          <p:cNvSpPr txBox="1"/>
          <p:nvPr/>
        </p:nvSpPr>
        <p:spPr>
          <a:xfrm>
            <a:off x="761695" y="1571854"/>
            <a:ext cx="5334610" cy="5623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崁仔頂魚市現代化</a:t>
            </a:r>
            <a:endParaRPr lang="en-US" sz="3800" dirty="0"/>
          </a:p>
        </p:txBody>
      </p:sp>
      <p:pic>
        <p:nvPicPr>
          <p:cNvPr id="18" name="Image 4" descr="gen-dedup-a8aad9bcf538e50e2063688dafcc3b14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761695" y="2260397"/>
            <a:ext cx="571500" cy="38405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761695" y="2507285"/>
            <a:ext cx="533461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百年凌晨魚市，保留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人聲鼎沸的喊魚文化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，升級為兼具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食安、衛生、觀光教育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的國際漁業地景</a:t>
            </a:r>
            <a:endParaRPr lang="en-US" sz="1500" dirty="0"/>
          </a:p>
        </p:txBody>
      </p:sp>
      <p:sp>
        <p:nvSpPr>
          <p:cNvPr id="20" name="Text 13"/>
          <p:cNvSpPr txBox="1"/>
          <p:nvPr/>
        </p:nvSpPr>
        <p:spPr>
          <a:xfrm>
            <a:off x="952805" y="4172407"/>
            <a:ext cx="2190902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</a:t>
            </a:r>
            <a:endParaRPr lang="en-US" sz="900" dirty="0"/>
          </a:p>
        </p:txBody>
      </p:sp>
      <p:sp>
        <p:nvSpPr>
          <p:cNvPr id="21" name="Text 14"/>
          <p:cNvSpPr txBox="1"/>
          <p:nvPr/>
        </p:nvSpPr>
        <p:spPr>
          <a:xfrm>
            <a:off x="952805" y="4419295"/>
            <a:ext cx="2190902" cy="3054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傳統濕市場</a:t>
            </a:r>
            <a:endParaRPr lang="en-US" sz="1800" dirty="0"/>
          </a:p>
        </p:txBody>
      </p:sp>
      <p:sp>
        <p:nvSpPr>
          <p:cNvPr id="22" name="Text 15"/>
          <p:cNvSpPr txBox="1"/>
          <p:nvPr/>
        </p:nvSpPr>
        <p:spPr>
          <a:xfrm>
            <a:off x="952805" y="4849978"/>
            <a:ext cx="2190902" cy="848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· 漁獲冷鏈不足</a:t>
            </a:r>
            <a:endParaRPr lang="en-US" sz="12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觀光動線混亂</a:t>
            </a:r>
            <a:endParaRPr lang="en-US" sz="12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文化價值未被轉譯</a:t>
            </a:r>
            <a:endParaRPr lang="en-US" sz="1200" dirty="0"/>
          </a:p>
        </p:txBody>
      </p:sp>
      <p:sp>
        <p:nvSpPr>
          <p:cNvPr id="23" name="Text 16"/>
          <p:cNvSpPr txBox="1"/>
          <p:nvPr/>
        </p:nvSpPr>
        <p:spPr>
          <a:xfrm>
            <a:off x="3381451" y="4858207"/>
            <a:ext cx="286207" cy="3621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</a:t>
            </a:r>
            <a:endParaRPr lang="en-US" sz="2700" dirty="0"/>
          </a:p>
        </p:txBody>
      </p:sp>
      <p:sp>
        <p:nvSpPr>
          <p:cNvPr id="24" name="Text 17"/>
          <p:cNvSpPr txBox="1"/>
          <p:nvPr/>
        </p:nvSpPr>
        <p:spPr>
          <a:xfrm>
            <a:off x="3905402" y="4172407"/>
            <a:ext cx="2190902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EF3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AFTER · 2030</a:t>
            </a:r>
            <a:endParaRPr lang="en-US" sz="900" dirty="0"/>
          </a:p>
        </p:txBody>
      </p:sp>
      <p:sp>
        <p:nvSpPr>
          <p:cNvPr id="25" name="Text 18"/>
          <p:cNvSpPr txBox="1"/>
          <p:nvPr/>
        </p:nvSpPr>
        <p:spPr>
          <a:xfrm>
            <a:off x="3905402" y="4419295"/>
            <a:ext cx="2190902" cy="3054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國際漁業地景</a:t>
            </a:r>
            <a:endParaRPr lang="en-US" sz="1800" dirty="0"/>
          </a:p>
        </p:txBody>
      </p:sp>
      <p:sp>
        <p:nvSpPr>
          <p:cNvPr id="26" name="Text 19"/>
          <p:cNvSpPr txBox="1"/>
          <p:nvPr/>
        </p:nvSpPr>
        <p:spPr>
          <a:xfrm>
            <a:off x="3905402" y="4849978"/>
            <a:ext cx="2190902" cy="848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· 智慧冷鏈 + AI 拍賣</a:t>
            </a:r>
            <a:endParaRPr lang="en-US" sz="12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觀光教育動線</a:t>
            </a:r>
            <a:endParaRPr lang="en-US" sz="12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EF3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24h 漁港經濟生態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7467905" y="3619195"/>
            <a:ext cx="37344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100+ YEARS</a:t>
            </a:r>
            <a:endParaRPr lang="en-US" sz="900" dirty="0"/>
          </a:p>
        </p:txBody>
      </p:sp>
      <p:sp>
        <p:nvSpPr>
          <p:cNvPr id="28" name="Text 21"/>
          <p:cNvSpPr txBox="1"/>
          <p:nvPr/>
        </p:nvSpPr>
        <p:spPr>
          <a:xfrm>
            <a:off x="7467905" y="3810305"/>
            <a:ext cx="3734410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百年喊魚文化 · 保留與升級</a:t>
            </a:r>
            <a:endParaRPr lang="en-US" sz="1800" dirty="0"/>
          </a:p>
        </p:txBody>
      </p:sp>
      <p:sp>
        <p:nvSpPr>
          <p:cNvPr id="29" name="Text 22"/>
          <p:cNvSpPr txBox="1"/>
          <p:nvPr/>
        </p:nvSpPr>
        <p:spPr>
          <a:xfrm>
            <a:off x="7391095" y="4533595"/>
            <a:ext cx="38103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BENCHMARK</a:t>
            </a:r>
            <a:endParaRPr lang="en-US" sz="900" dirty="0"/>
          </a:p>
        </p:txBody>
      </p:sp>
      <p:sp>
        <p:nvSpPr>
          <p:cNvPr id="30" name="Text 23"/>
          <p:cNvSpPr txBox="1"/>
          <p:nvPr/>
        </p:nvSpPr>
        <p:spPr>
          <a:xfrm>
            <a:off x="7391095" y="4781398"/>
            <a:ext cx="3810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東京豐洲市場 · TOYOSU</a:t>
            </a:r>
            <a:endParaRPr lang="en-US" sz="1800" dirty="0"/>
          </a:p>
        </p:txBody>
      </p:sp>
      <p:sp>
        <p:nvSpPr>
          <p:cNvPr id="31" name="Text 24"/>
          <p:cNvSpPr txBox="1"/>
          <p:nvPr/>
        </p:nvSpPr>
        <p:spPr>
          <a:xfrm>
            <a:off x="7391095" y="5248656"/>
            <a:ext cx="3810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百年築地遷址重生 — 食安、觀光、批發三位一體，年訪客 </a:t>
            </a:r>
            <a:r>
              <a:rPr lang="en-US" sz="1200" b="1" dirty="0">
                <a:solidFill>
                  <a:srgbClr val="FBBF2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300 萬人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fa1509d0bf4243e13535ae7ed122c6e3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761695" y="528523"/>
            <a:ext cx="962863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CONTENTS</a:t>
            </a:r>
            <a:endParaRPr lang="en-US" sz="1200" dirty="0"/>
          </a:p>
        </p:txBody>
      </p:sp>
      <p:pic>
        <p:nvPicPr>
          <p:cNvPr id="7" name="Image 1" descr="gen-dedup-93891e02e15365f541dadf0927222710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1836115" y="619049"/>
            <a:ext cx="228600" cy="19202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2179015" y="514807"/>
            <a:ext cx="1095451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本白皮書導覽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 / 31</a:t>
            </a:r>
            <a:endParaRPr lang="en-US" sz="1100" dirty="0"/>
          </a:p>
        </p:txBody>
      </p:sp>
      <p:sp>
        <p:nvSpPr>
          <p:cNvPr id="10" name="Text 6"/>
          <p:cNvSpPr txBox="1"/>
          <p:nvPr/>
        </p:nvSpPr>
        <p:spPr>
          <a:xfrm>
            <a:off x="761695" y="1028700"/>
            <a:ext cx="10668305" cy="5623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9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目錄 · CONTENTS</a:t>
            </a:r>
            <a:endParaRPr lang="en-US" sz="3900" dirty="0"/>
          </a:p>
        </p:txBody>
      </p:sp>
      <p:sp>
        <p:nvSpPr>
          <p:cNvPr id="11" name="Text 7"/>
          <p:cNvSpPr txBox="1"/>
          <p:nvPr/>
        </p:nvSpPr>
        <p:spPr>
          <a:xfrm>
            <a:off x="761695" y="1720901"/>
            <a:ext cx="106683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從歷史定錨，到 2030 承諾 — 一場 30 頁的城市對話</a:t>
            </a:r>
            <a:endParaRPr lang="en-US" sz="1500" dirty="0"/>
          </a:p>
        </p:txBody>
      </p:sp>
      <p:sp>
        <p:nvSpPr>
          <p:cNvPr id="12" name="Text 8"/>
          <p:cNvSpPr txBox="1"/>
          <p:nvPr/>
        </p:nvSpPr>
        <p:spPr>
          <a:xfrm>
            <a:off x="761695" y="2286000"/>
            <a:ext cx="5143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I · OPENING 開場敘事 | P.01 — P.10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761695" y="3067812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761695" y="2743200"/>
            <a:ext cx="34290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01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276502" y="2695651"/>
            <a:ext cx="762610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願景封面</a:t>
            </a:r>
            <a:endParaRPr lang="en-US" sz="1500" dirty="0"/>
          </a:p>
        </p:txBody>
      </p:sp>
      <p:sp>
        <p:nvSpPr>
          <p:cNvPr id="16" name="Shape 12"/>
          <p:cNvSpPr/>
          <p:nvPr/>
        </p:nvSpPr>
        <p:spPr>
          <a:xfrm>
            <a:off x="761695" y="3544214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7" name="Text 13"/>
          <p:cNvSpPr txBox="1"/>
          <p:nvPr/>
        </p:nvSpPr>
        <p:spPr>
          <a:xfrm>
            <a:off x="761695" y="3219602"/>
            <a:ext cx="34290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1276502" y="3172054"/>
            <a:ext cx="2775204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市長序 · 寫給 2030 的基隆人</a:t>
            </a:r>
            <a:endParaRPr lang="en-US" sz="1500" dirty="0"/>
          </a:p>
        </p:txBody>
      </p:sp>
      <p:sp>
        <p:nvSpPr>
          <p:cNvPr id="19" name="Shape 15"/>
          <p:cNvSpPr/>
          <p:nvPr/>
        </p:nvSpPr>
        <p:spPr>
          <a:xfrm>
            <a:off x="761695" y="4019702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0" name="Text 16"/>
          <p:cNvSpPr txBox="1"/>
          <p:nvPr/>
        </p:nvSpPr>
        <p:spPr>
          <a:xfrm>
            <a:off x="761695" y="3696005"/>
            <a:ext cx="34290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</a:t>
            </a:r>
            <a:endParaRPr lang="en-US" sz="1200" dirty="0"/>
          </a:p>
        </p:txBody>
      </p:sp>
      <p:sp>
        <p:nvSpPr>
          <p:cNvPr id="21" name="Text 17"/>
          <p:cNvSpPr txBox="1"/>
          <p:nvPr/>
        </p:nvSpPr>
        <p:spPr>
          <a:xfrm>
            <a:off x="1276502" y="3648456"/>
            <a:ext cx="218175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為何是現在 · 城市轉折點</a:t>
            </a:r>
            <a:endParaRPr lang="en-US" sz="1500" dirty="0"/>
          </a:p>
        </p:txBody>
      </p:sp>
      <p:sp>
        <p:nvSpPr>
          <p:cNvPr id="22" name="Shape 18"/>
          <p:cNvSpPr/>
          <p:nvPr/>
        </p:nvSpPr>
        <p:spPr>
          <a:xfrm>
            <a:off x="761695" y="4496105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761695" y="4172407"/>
            <a:ext cx="34290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</a:t>
            </a:r>
            <a:endParaRPr lang="en-US" sz="1200" dirty="0"/>
          </a:p>
        </p:txBody>
      </p:sp>
      <p:sp>
        <p:nvSpPr>
          <p:cNvPr id="24" name="Text 20"/>
          <p:cNvSpPr txBox="1"/>
          <p:nvPr/>
        </p:nvSpPr>
        <p:spPr>
          <a:xfrm>
            <a:off x="1276502" y="4123944"/>
            <a:ext cx="3061411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城市 DNA · 海洋 × 智慧 × 共榮</a:t>
            </a:r>
            <a:endParaRPr lang="en-US" sz="1500" dirty="0"/>
          </a:p>
        </p:txBody>
      </p:sp>
      <p:sp>
        <p:nvSpPr>
          <p:cNvPr id="25" name="Shape 21"/>
          <p:cNvSpPr/>
          <p:nvPr/>
        </p:nvSpPr>
        <p:spPr>
          <a:xfrm>
            <a:off x="761695" y="4972507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6" name="Text 22"/>
          <p:cNvSpPr txBox="1"/>
          <p:nvPr/>
        </p:nvSpPr>
        <p:spPr>
          <a:xfrm>
            <a:off x="761695" y="4647895"/>
            <a:ext cx="34290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10</a:t>
            </a:r>
            <a:endParaRPr lang="en-US" sz="1200" dirty="0"/>
          </a:p>
        </p:txBody>
      </p:sp>
      <p:sp>
        <p:nvSpPr>
          <p:cNvPr id="27" name="Text 23"/>
          <p:cNvSpPr txBox="1"/>
          <p:nvPr/>
        </p:nvSpPr>
        <p:spPr>
          <a:xfrm>
            <a:off x="1276502" y="4600346"/>
            <a:ext cx="195041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核心承諾 · 蛻變宣言</a:t>
            </a:r>
            <a:endParaRPr lang="en-US" sz="1500" dirty="0"/>
          </a:p>
        </p:txBody>
      </p:sp>
      <p:sp>
        <p:nvSpPr>
          <p:cNvPr id="28" name="Text 24"/>
          <p:cNvSpPr txBox="1"/>
          <p:nvPr/>
        </p:nvSpPr>
        <p:spPr>
          <a:xfrm>
            <a:off x="6286500" y="2286000"/>
            <a:ext cx="5143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II · SIX PILLARS 六大主軸 | P.11 — P.26</a:t>
            </a:r>
            <a:endParaRPr lang="en-US" sz="900" dirty="0"/>
          </a:p>
        </p:txBody>
      </p:sp>
      <p:sp>
        <p:nvSpPr>
          <p:cNvPr id="29" name="Shape 25"/>
          <p:cNvSpPr/>
          <p:nvPr/>
        </p:nvSpPr>
        <p:spPr>
          <a:xfrm>
            <a:off x="6286500" y="2691079"/>
            <a:ext cx="57607" cy="228600"/>
          </a:xfrm>
          <a:prstGeom prst="roundRect">
            <a:avLst>
              <a:gd name="adj" fmla="val 33333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Text 26"/>
          <p:cNvSpPr txBox="1"/>
          <p:nvPr/>
        </p:nvSpPr>
        <p:spPr>
          <a:xfrm>
            <a:off x="6476695" y="2676449"/>
            <a:ext cx="2792578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01 AI 產業生態與智慧科技治理</a:t>
            </a:r>
            <a:endParaRPr lang="en-US" sz="1400" dirty="0"/>
          </a:p>
        </p:txBody>
      </p:sp>
      <p:sp>
        <p:nvSpPr>
          <p:cNvPr id="31" name="Shape 27"/>
          <p:cNvSpPr/>
          <p:nvPr/>
        </p:nvSpPr>
        <p:spPr>
          <a:xfrm>
            <a:off x="6286500" y="3100730"/>
            <a:ext cx="57607" cy="228600"/>
          </a:xfrm>
          <a:prstGeom prst="roundRect">
            <a:avLst>
              <a:gd name="adj" fmla="val 33333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Text 28"/>
          <p:cNvSpPr txBox="1"/>
          <p:nvPr/>
        </p:nvSpPr>
        <p:spPr>
          <a:xfrm>
            <a:off x="6476695" y="3086100"/>
            <a:ext cx="20665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02 產業振興與空間促參</a:t>
            </a:r>
            <a:endParaRPr lang="en-US" sz="1400" dirty="0"/>
          </a:p>
        </p:txBody>
      </p:sp>
      <p:sp>
        <p:nvSpPr>
          <p:cNvPr id="33" name="Shape 29"/>
          <p:cNvSpPr/>
          <p:nvPr/>
        </p:nvSpPr>
        <p:spPr>
          <a:xfrm>
            <a:off x="6286500" y="3510382"/>
            <a:ext cx="57607" cy="228600"/>
          </a:xfrm>
          <a:prstGeom prst="roundRect">
            <a:avLst>
              <a:gd name="adj" fmla="val 33333"/>
            </a:avLst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4" name="Text 30"/>
          <p:cNvSpPr txBox="1"/>
          <p:nvPr/>
        </p:nvSpPr>
        <p:spPr>
          <a:xfrm>
            <a:off x="6476695" y="3495751"/>
            <a:ext cx="20665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03 永續環境與城市韌性</a:t>
            </a:r>
            <a:endParaRPr lang="en-US" sz="1400" dirty="0"/>
          </a:p>
        </p:txBody>
      </p:sp>
      <p:sp>
        <p:nvSpPr>
          <p:cNvPr id="35" name="Shape 31"/>
          <p:cNvSpPr/>
          <p:nvPr/>
        </p:nvSpPr>
        <p:spPr>
          <a:xfrm>
            <a:off x="6286500" y="3919118"/>
            <a:ext cx="57607" cy="228600"/>
          </a:xfrm>
          <a:prstGeom prst="roundRect">
            <a:avLst>
              <a:gd name="adj" fmla="val 33333"/>
            </a:avLst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32"/>
          <p:cNvSpPr txBox="1"/>
          <p:nvPr/>
        </p:nvSpPr>
        <p:spPr>
          <a:xfrm>
            <a:off x="6476695" y="3905402"/>
            <a:ext cx="20665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04 交通路網與基礎建設</a:t>
            </a:r>
            <a:endParaRPr lang="en-US" sz="1400" dirty="0"/>
          </a:p>
        </p:txBody>
      </p:sp>
      <p:sp>
        <p:nvSpPr>
          <p:cNvPr id="37" name="Shape 33"/>
          <p:cNvSpPr/>
          <p:nvPr/>
        </p:nvSpPr>
        <p:spPr>
          <a:xfrm>
            <a:off x="6286500" y="4328770"/>
            <a:ext cx="57607" cy="228600"/>
          </a:xfrm>
          <a:prstGeom prst="roundRect">
            <a:avLst>
              <a:gd name="adj" fmla="val 33333"/>
            </a:avLst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8" name="Text 34"/>
          <p:cNvSpPr txBox="1"/>
          <p:nvPr/>
        </p:nvSpPr>
        <p:spPr>
          <a:xfrm>
            <a:off x="6476695" y="4315054"/>
            <a:ext cx="20665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05 全齡照護與多元共融</a:t>
            </a:r>
            <a:endParaRPr lang="en-US" sz="1400" dirty="0"/>
          </a:p>
        </p:txBody>
      </p:sp>
      <p:sp>
        <p:nvSpPr>
          <p:cNvPr id="39" name="Shape 35"/>
          <p:cNvSpPr/>
          <p:nvPr/>
        </p:nvSpPr>
        <p:spPr>
          <a:xfrm>
            <a:off x="6286500" y="4738421"/>
            <a:ext cx="57607" cy="228600"/>
          </a:xfrm>
          <a:prstGeom prst="roundRect">
            <a:avLst>
              <a:gd name="adj" fmla="val 33333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0" name="Text 36"/>
          <p:cNvSpPr txBox="1"/>
          <p:nvPr/>
        </p:nvSpPr>
        <p:spPr>
          <a:xfrm>
            <a:off x="6476695" y="4724705"/>
            <a:ext cx="2066544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06 教育扎根與文化品牌</a:t>
            </a:r>
            <a:endParaRPr lang="en-US" sz="1400" dirty="0"/>
          </a:p>
        </p:txBody>
      </p:sp>
      <p:sp>
        <p:nvSpPr>
          <p:cNvPr id="41" name="Shape 37"/>
          <p:cNvSpPr/>
          <p:nvPr/>
        </p:nvSpPr>
        <p:spPr>
          <a:xfrm>
            <a:off x="6286500" y="5191049"/>
            <a:ext cx="5143500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42" name="Text 38"/>
          <p:cNvSpPr txBox="1"/>
          <p:nvPr/>
        </p:nvSpPr>
        <p:spPr>
          <a:xfrm>
            <a:off x="6286500" y="5314493"/>
            <a:ext cx="5143500" cy="1819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none" lIns="114300" tIns="0" rIns="114300" bIns="11430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III · COMMITMENT 承諾與啟航 | P.27 — P.30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f39d09e2faaefec92667594df3273d06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2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03 / 06</a:t>
            </a:r>
            <a:endParaRPr lang="en-US" sz="1200" dirty="0"/>
          </a:p>
        </p:txBody>
      </p:sp>
      <p:pic>
        <p:nvPicPr>
          <p:cNvPr id="7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3375965" y="514807"/>
            <a:ext cx="77175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D1FA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D1FAE5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 / 31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1333195"/>
            <a:ext cx="3894430" cy="2743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24000" dirty="0"/>
          </a:p>
        </p:txBody>
      </p:sp>
      <p:sp>
        <p:nvSpPr>
          <p:cNvPr id="11" name="Text 6"/>
          <p:cNvSpPr txBox="1"/>
          <p:nvPr/>
        </p:nvSpPr>
        <p:spPr>
          <a:xfrm>
            <a:off x="4381805" y="1904695"/>
            <a:ext cx="70491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A7F3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SUSTAINABILITY &amp; RESILIENCE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4381805" y="2238451"/>
            <a:ext cx="7049110" cy="14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永續環境</a:t>
            </a:r>
            <a:endParaRPr lang="en-US" sz="5100" dirty="0"/>
          </a:p>
          <a:p>
            <a:pPr marL="0" indent="0" algn="l">
              <a:buNone/>
            </a:pPr>
            <a:r>
              <a:rPr lang="en-US" sz="5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與城市韌性</a:t>
            </a:r>
            <a:endParaRPr lang="en-US" sz="5100" dirty="0"/>
          </a:p>
        </p:txBody>
      </p:sp>
      <p:pic>
        <p:nvPicPr>
          <p:cNvPr id="13" name="Image 3" descr="gen-dedup-9ba5a8c12688ae48f931d63a22e7a976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4381805" y="3862426"/>
            <a:ext cx="761695" cy="384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4381805" y="4129430"/>
            <a:ext cx="6477610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D1FAE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氣候變遷已是現在進行式 — 我們用</a:t>
            </a: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海洋保育升級</a:t>
            </a:r>
            <a:r>
              <a:rPr lang="en-US" sz="1800" dirty="0">
                <a:solidFill>
                  <a:srgbClr val="D1FAE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</a:t>
            </a: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災防數位化</a:t>
            </a:r>
            <a:r>
              <a:rPr lang="en-US" sz="1800" dirty="0">
                <a:solidFill>
                  <a:srgbClr val="D1FAE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，讓基隆成為亞洲韌性城市標竿。</a:t>
            </a:r>
            <a:endParaRPr lang="en-US" sz="1800" dirty="0"/>
          </a:p>
        </p:txBody>
      </p:sp>
      <p:sp>
        <p:nvSpPr>
          <p:cNvPr id="15" name="Text 9"/>
          <p:cNvSpPr txBox="1"/>
          <p:nvPr/>
        </p:nvSpPr>
        <p:spPr>
          <a:xfrm>
            <a:off x="761695" y="4600346"/>
            <a:ext cx="10668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A7F3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PROJECTS · 兩大旗艦</a:t>
            </a:r>
            <a:endParaRPr lang="en-US" sz="900" dirty="0"/>
          </a:p>
        </p:txBody>
      </p:sp>
      <p:sp>
        <p:nvSpPr>
          <p:cNvPr id="16" name="Shape 10"/>
          <p:cNvSpPr/>
          <p:nvPr/>
        </p:nvSpPr>
        <p:spPr>
          <a:xfrm>
            <a:off x="761695" y="4914900"/>
            <a:ext cx="5266944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17" name="Shape 11"/>
          <p:cNvSpPr/>
          <p:nvPr/>
        </p:nvSpPr>
        <p:spPr>
          <a:xfrm>
            <a:off x="761695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2"/>
          <p:cNvSpPr txBox="1"/>
          <p:nvPr/>
        </p:nvSpPr>
        <p:spPr>
          <a:xfrm>
            <a:off x="961949" y="5067605"/>
            <a:ext cx="489661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A7F3D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P.20</a:t>
            </a:r>
            <a:endParaRPr lang="en-US" sz="1100" dirty="0"/>
          </a:p>
        </p:txBody>
      </p:sp>
      <p:sp>
        <p:nvSpPr>
          <p:cNvPr id="19" name="Text 13"/>
          <p:cNvSpPr txBox="1"/>
          <p:nvPr/>
        </p:nvSpPr>
        <p:spPr>
          <a:xfrm>
            <a:off x="961949" y="5286146"/>
            <a:ext cx="4896612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潮境保育區 2.0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6163056" y="4914900"/>
            <a:ext cx="5266944" cy="800100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</p:sp>
      <p:sp>
        <p:nvSpPr>
          <p:cNvPr id="21" name="Shape 15"/>
          <p:cNvSpPr/>
          <p:nvPr/>
        </p:nvSpPr>
        <p:spPr>
          <a:xfrm>
            <a:off x="6163056" y="4914900"/>
            <a:ext cx="28346" cy="8001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6"/>
          <p:cNvSpPr txBox="1"/>
          <p:nvPr/>
        </p:nvSpPr>
        <p:spPr>
          <a:xfrm>
            <a:off x="6362395" y="5067605"/>
            <a:ext cx="489661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A7F3D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P.20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6362395" y="5286146"/>
            <a:ext cx="4896612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智慧災防 · 救護升級</a:t>
            </a:r>
            <a:endParaRPr lang="en-US" sz="1500" dirty="0"/>
          </a:p>
        </p:txBody>
      </p:sp>
      <p:sp>
        <p:nvSpPr>
          <p:cNvPr id="24" name="Shape 18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19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cf89ad4b6056394aa4de0c02cf086cfa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2743200"/>
            <a:ext cx="5143500" cy="1619402"/>
          </a:xfrm>
          <a:prstGeom prst="roundRect">
            <a:avLst>
              <a:gd name="adj" fmla="val 58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2743200"/>
            <a:ext cx="57607" cy="1619402"/>
          </a:xfrm>
          <a:prstGeom prst="roundRect">
            <a:avLst>
              <a:gd name="adj" fmla="val 165080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96305" y="2743200"/>
            <a:ext cx="5333695" cy="1619402"/>
          </a:xfrm>
          <a:prstGeom prst="roundRect">
            <a:avLst>
              <a:gd name="adj" fmla="val 58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096305" y="2743200"/>
            <a:ext cx="57607" cy="1619402"/>
          </a:xfrm>
          <a:prstGeom prst="roundRect">
            <a:avLst>
              <a:gd name="adj" fmla="val 165080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61695" y="4552798"/>
            <a:ext cx="5143500" cy="1619402"/>
          </a:xfrm>
          <a:prstGeom prst="roundRect">
            <a:avLst>
              <a:gd name="adj" fmla="val 5872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096305" y="4552798"/>
            <a:ext cx="5333695" cy="1619402"/>
          </a:xfrm>
          <a:prstGeom prst="roundRect">
            <a:avLst>
              <a:gd name="adj" fmla="val 58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096305" y="4552798"/>
            <a:ext cx="57607" cy="1619402"/>
          </a:xfrm>
          <a:prstGeom prst="roundRect">
            <a:avLst>
              <a:gd name="adj" fmla="val 165080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1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03</a:t>
            </a:r>
            <a:endParaRPr lang="en-US" sz="1200" dirty="0"/>
          </a:p>
        </p:txBody>
      </p:sp>
      <p:pic>
        <p:nvPicPr>
          <p:cNvPr id="15" name="Image 1" descr="gen-dedup-34ef51502671a4966ac8e53f0b5fde6a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永續環境與城市韌性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21 / 31</a:t>
            </a:r>
            <a:endParaRPr lang="en-US" sz="1100" dirty="0"/>
          </a:p>
        </p:txBody>
      </p:sp>
      <p:sp>
        <p:nvSpPr>
          <p:cNvPr id="18" name="Text 14"/>
          <p:cNvSpPr txBox="1"/>
          <p:nvPr/>
        </p:nvSpPr>
        <p:spPr>
          <a:xfrm>
            <a:off x="761695" y="1123798"/>
            <a:ext cx="10668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DIGITAL RESILIENCE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761695" y="1457554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潮境保育 2.0 × 智慧災防救護</a:t>
            </a:r>
            <a:endParaRPr lang="en-US" sz="4200" dirty="0"/>
          </a:p>
        </p:txBody>
      </p:sp>
      <p:pic>
        <p:nvPicPr>
          <p:cNvPr id="20" name="Image 2" descr="gen-dedup-4c2e33c45d0694fbd0a45cada21e9434.png"/>
          <p:cNvPicPr>
            <a:picLocks noChangeAspect="1"/>
          </p:cNvPicPr>
          <p:nvPr/>
        </p:nvPicPr>
        <p:blipFill>
          <a:blip r:embed="rId5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047902" y="2933395"/>
            <a:ext cx="476311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PROJECT · CHAOJING 2.0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1047902" y="3209544"/>
            <a:ext cx="4763110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潮境保育區升級</a:t>
            </a:r>
            <a:endParaRPr lang="en-US" sz="2000" dirty="0"/>
          </a:p>
        </p:txBody>
      </p:sp>
      <p:sp>
        <p:nvSpPr>
          <p:cNvPr id="23" name="Text 18"/>
          <p:cNvSpPr txBox="1"/>
          <p:nvPr/>
        </p:nvSpPr>
        <p:spPr>
          <a:xfrm>
            <a:off x="1047902" y="3696005"/>
            <a:ext cx="4763110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 預測模型動態管理遊憩承載量 · 數位 APP 安全管制</a:t>
            </a:r>
            <a:endParaRPr lang="en-US" sz="1400" dirty="0"/>
          </a:p>
        </p:txBody>
      </p:sp>
      <p:sp>
        <p:nvSpPr>
          <p:cNvPr id="24" name="Text 19"/>
          <p:cNvSpPr txBox="1"/>
          <p:nvPr/>
        </p:nvSpPr>
        <p:spPr>
          <a:xfrm>
            <a:off x="6381598" y="2933395"/>
            <a:ext cx="4953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PROJECT · DRONE &amp; RADAR</a:t>
            </a:r>
            <a:endParaRPr lang="en-US" sz="1100" dirty="0"/>
          </a:p>
        </p:txBody>
      </p:sp>
      <p:sp>
        <p:nvSpPr>
          <p:cNvPr id="25" name="Text 20"/>
          <p:cNvSpPr txBox="1"/>
          <p:nvPr/>
        </p:nvSpPr>
        <p:spPr>
          <a:xfrm>
            <a:off x="6381598" y="3209544"/>
            <a:ext cx="4953305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無人機 + 雷達海域監測</a:t>
            </a:r>
            <a:endParaRPr lang="en-US" sz="2000" dirty="0"/>
          </a:p>
        </p:txBody>
      </p:sp>
      <p:sp>
        <p:nvSpPr>
          <p:cNvPr id="26" name="Text 21"/>
          <p:cNvSpPr txBox="1"/>
          <p:nvPr/>
        </p:nvSpPr>
        <p:spPr>
          <a:xfrm>
            <a:off x="6381598" y="3696005"/>
            <a:ext cx="49533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全天候沿岸防災 · 動態潮汐智慧看板 · 即時災害預警</a:t>
            </a:r>
            <a:endParaRPr lang="en-US" sz="1400" dirty="0"/>
          </a:p>
        </p:txBody>
      </p:sp>
      <p:sp>
        <p:nvSpPr>
          <p:cNvPr id="27" name="Text 22"/>
          <p:cNvSpPr txBox="1"/>
          <p:nvPr/>
        </p:nvSpPr>
        <p:spPr>
          <a:xfrm>
            <a:off x="1047902" y="4743907"/>
            <a:ext cx="476311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10B981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PROJECT · MEDICAL UPGRADE</a:t>
            </a:r>
            <a:endParaRPr lang="en-US" sz="1100" dirty="0"/>
          </a:p>
        </p:txBody>
      </p:sp>
      <p:sp>
        <p:nvSpPr>
          <p:cNvPr id="28" name="Text 23"/>
          <p:cNvSpPr txBox="1"/>
          <p:nvPr/>
        </p:nvSpPr>
        <p:spPr>
          <a:xfrm>
            <a:off x="1047902" y="5020056"/>
            <a:ext cx="4763110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12 導程心電圖救護車</a:t>
            </a:r>
            <a:endParaRPr lang="en-US" sz="2000" dirty="0"/>
          </a:p>
        </p:txBody>
      </p:sp>
      <p:sp>
        <p:nvSpPr>
          <p:cNvPr id="29" name="Text 24"/>
          <p:cNvSpPr txBox="1"/>
          <p:nvPr/>
        </p:nvSpPr>
        <p:spPr>
          <a:xfrm>
            <a:off x="1047902" y="5505602"/>
            <a:ext cx="4763110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全市救護車佈建 · 即時連線急救醫院 · 心血管黃金救援</a:t>
            </a:r>
            <a:endParaRPr lang="en-US" sz="1400" dirty="0"/>
          </a:p>
        </p:txBody>
      </p:sp>
      <p:sp>
        <p:nvSpPr>
          <p:cNvPr id="30" name="Text 25"/>
          <p:cNvSpPr txBox="1"/>
          <p:nvPr/>
        </p:nvSpPr>
        <p:spPr>
          <a:xfrm>
            <a:off x="6381598" y="4743907"/>
            <a:ext cx="4953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PROJECT · SAR SQUAD</a:t>
            </a:r>
            <a:endParaRPr lang="en-US" sz="1100" dirty="0"/>
          </a:p>
        </p:txBody>
      </p:sp>
      <p:sp>
        <p:nvSpPr>
          <p:cNvPr id="31" name="Text 26"/>
          <p:cNvSpPr txBox="1"/>
          <p:nvPr/>
        </p:nvSpPr>
        <p:spPr>
          <a:xfrm>
            <a:off x="6381598" y="5020056"/>
            <a:ext cx="4953305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特種搜救分隊建置</a:t>
            </a:r>
            <a:endParaRPr lang="en-US" sz="2000" dirty="0"/>
          </a:p>
        </p:txBody>
      </p:sp>
      <p:sp>
        <p:nvSpPr>
          <p:cNvPr id="32" name="Text 27"/>
          <p:cNvSpPr txBox="1"/>
          <p:nvPr/>
        </p:nvSpPr>
        <p:spPr>
          <a:xfrm>
            <a:off x="6381598" y="5505602"/>
            <a:ext cx="49533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山域 + 海域 + 都市複合災害 · 全市 24h 戰備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7654ff07db2fb07b46cec930ef27e90f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3810305"/>
            <a:ext cx="5143500" cy="1904695"/>
          </a:xfrm>
          <a:prstGeom prst="roundRect">
            <a:avLst>
              <a:gd name="adj" fmla="val 6001"/>
            </a:avLst>
          </a:prstGeom>
          <a:solidFill>
            <a:srgbClr val="FFFFFF">
              <a:alpha val="14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286500" y="3810305"/>
            <a:ext cx="5143500" cy="1904695"/>
          </a:xfrm>
          <a:prstGeom prst="roundRect">
            <a:avLst>
              <a:gd name="adj" fmla="val 6001"/>
            </a:avLst>
          </a:prstGeom>
          <a:solidFill>
            <a:srgbClr val="FFFFFF">
              <a:alpha val="14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4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04 / 06</a:t>
            </a:r>
            <a:endParaRPr lang="en-US" sz="1200" dirty="0"/>
          </a:p>
        </p:txBody>
      </p:sp>
      <p:pic>
        <p:nvPicPr>
          <p:cNvPr id="9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3375965" y="514807"/>
            <a:ext cx="77175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EDE9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</a:t>
            </a:r>
            <a:endParaRPr lang="en-US" sz="1200" dirty="0"/>
          </a:p>
        </p:txBody>
      </p:sp>
      <p:sp>
        <p:nvSpPr>
          <p:cNvPr id="11" name="Text 6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EDE9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22 / 31</a:t>
            </a:r>
            <a:endParaRPr lang="en-US" sz="1100" dirty="0"/>
          </a:p>
        </p:txBody>
      </p:sp>
      <p:sp>
        <p:nvSpPr>
          <p:cNvPr id="12" name="Text 7"/>
          <p:cNvSpPr txBox="1"/>
          <p:nvPr/>
        </p:nvSpPr>
        <p:spPr>
          <a:xfrm>
            <a:off x="761695" y="1333195"/>
            <a:ext cx="3894430" cy="2743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24000" dirty="0"/>
          </a:p>
        </p:txBody>
      </p:sp>
      <p:sp>
        <p:nvSpPr>
          <p:cNvPr id="13" name="Text 8"/>
          <p:cNvSpPr txBox="1"/>
          <p:nvPr/>
        </p:nvSpPr>
        <p:spPr>
          <a:xfrm>
            <a:off x="4381805" y="1524305"/>
            <a:ext cx="70491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DDD6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TRANSPORT &amp; INFRASTRUCTURE</a:t>
            </a:r>
            <a:endParaRPr lang="en-US" sz="1200" dirty="0"/>
          </a:p>
        </p:txBody>
      </p:sp>
      <p:sp>
        <p:nvSpPr>
          <p:cNvPr id="14" name="Text 9"/>
          <p:cNvSpPr txBox="1"/>
          <p:nvPr/>
        </p:nvSpPr>
        <p:spPr>
          <a:xfrm>
            <a:off x="4381805" y="1857146"/>
            <a:ext cx="7049110" cy="140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交通路網與</a:t>
            </a:r>
            <a:endParaRPr lang="en-US" sz="5000" dirty="0"/>
          </a:p>
          <a:p>
            <a:pPr marL="0" indent="0" algn="l">
              <a:buNone/>
            </a:pPr>
            <a:r>
              <a:rPr lang="en-US" sz="50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基礎建設</a:t>
            </a:r>
            <a:endParaRPr lang="en-US" sz="5000" dirty="0"/>
          </a:p>
        </p:txBody>
      </p:sp>
      <p:pic>
        <p:nvPicPr>
          <p:cNvPr id="15" name="Image 3" descr="gen-dedup-9ba5a8c12688ae48f931d63a22e7a976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4381805" y="3425342"/>
            <a:ext cx="761695" cy="3840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4381805" y="3692347"/>
            <a:ext cx="6477610" cy="3529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EDE9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讓基隆</a:t>
            </a:r>
            <a:r>
              <a:rPr lang="en-US" sz="17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與大台北、與世界、與市民</a:t>
            </a:r>
            <a:r>
              <a:rPr lang="en-US" sz="1700" dirty="0">
                <a:solidFill>
                  <a:srgbClr val="EDE9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，每天都更近一點。</a:t>
            </a:r>
            <a:endParaRPr lang="en-US" sz="1700" dirty="0"/>
          </a:p>
        </p:txBody>
      </p:sp>
      <p:sp>
        <p:nvSpPr>
          <p:cNvPr id="17" name="Text 11"/>
          <p:cNvSpPr txBox="1"/>
          <p:nvPr/>
        </p:nvSpPr>
        <p:spPr>
          <a:xfrm>
            <a:off x="1047902" y="4230014"/>
            <a:ext cx="45720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DDD6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A</a:t>
            </a:r>
            <a:endParaRPr lang="en-US" sz="1100" dirty="0"/>
          </a:p>
        </p:txBody>
      </p:sp>
      <p:sp>
        <p:nvSpPr>
          <p:cNvPr id="18" name="Text 12"/>
          <p:cNvSpPr txBox="1"/>
          <p:nvPr/>
        </p:nvSpPr>
        <p:spPr>
          <a:xfrm>
            <a:off x="1047902" y="4477817"/>
            <a:ext cx="457200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基隆捷運與 TOD 整合開發</a:t>
            </a:r>
            <a:endParaRPr lang="en-US" sz="2400" dirty="0"/>
          </a:p>
        </p:txBody>
      </p:sp>
      <p:sp>
        <p:nvSpPr>
          <p:cNvPr id="19" name="Text 13"/>
          <p:cNvSpPr txBox="1"/>
          <p:nvPr/>
        </p:nvSpPr>
        <p:spPr>
          <a:xfrm>
            <a:off x="1047902" y="4973422"/>
            <a:ext cx="45720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EDE9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串接大台北通勤圈 · 沿線車站立體都更 · 北寧路生態緩坡拓寬</a:t>
            </a:r>
            <a:endParaRPr lang="en-US" sz="1400" dirty="0"/>
          </a:p>
        </p:txBody>
      </p:sp>
      <p:sp>
        <p:nvSpPr>
          <p:cNvPr id="20" name="Text 14"/>
          <p:cNvSpPr txBox="1"/>
          <p:nvPr/>
        </p:nvSpPr>
        <p:spPr>
          <a:xfrm>
            <a:off x="6572707" y="4230014"/>
            <a:ext cx="45720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DDD6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B</a:t>
            </a:r>
            <a:endParaRPr lang="en-US" sz="1100" dirty="0"/>
          </a:p>
        </p:txBody>
      </p:sp>
      <p:sp>
        <p:nvSpPr>
          <p:cNvPr id="21" name="Text 15"/>
          <p:cNvSpPr txBox="1"/>
          <p:nvPr/>
        </p:nvSpPr>
        <p:spPr>
          <a:xfrm>
            <a:off x="6572707" y="4477817"/>
            <a:ext cx="457200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國道電動巴士與行人友善</a:t>
            </a:r>
            <a:endParaRPr lang="en-US" sz="2400" dirty="0"/>
          </a:p>
        </p:txBody>
      </p:sp>
      <p:sp>
        <p:nvSpPr>
          <p:cNvPr id="22" name="Text 16"/>
          <p:cNvSpPr txBox="1"/>
          <p:nvPr/>
        </p:nvSpPr>
        <p:spPr>
          <a:xfrm>
            <a:off x="6572707" y="4973422"/>
            <a:ext cx="45720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EDE9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國道電巴運具電動化 · 金安獎行人友善街道計畫 · 污水接管率提升</a:t>
            </a:r>
            <a:endParaRPr lang="en-US" sz="1400" dirty="0"/>
          </a:p>
        </p:txBody>
      </p:sp>
      <p:sp>
        <p:nvSpPr>
          <p:cNvPr id="23" name="Shape 17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18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c60b4831d78682892868762385a0a511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38805"/>
            <a:ext cx="3429000" cy="2857500"/>
          </a:xfrm>
          <a:prstGeom prst="roundRect">
            <a:avLst>
              <a:gd name="adj" fmla="val 4000"/>
            </a:avLst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381805" y="3238805"/>
            <a:ext cx="3429000" cy="28575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381805" y="3238805"/>
            <a:ext cx="3429000" cy="38405"/>
          </a:xfrm>
          <a:prstGeom prst="roundRect">
            <a:avLst>
              <a:gd name="adj" fmla="val 29761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001000" y="3238805"/>
            <a:ext cx="3429000" cy="28575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8001000" y="3238805"/>
            <a:ext cx="3429000" cy="38405"/>
          </a:xfrm>
          <a:prstGeom prst="roundRect">
            <a:avLst>
              <a:gd name="adj" fmla="val 297617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7C3AED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04</a:t>
            </a:r>
            <a:endParaRPr lang="en-US" sz="1200" dirty="0"/>
          </a:p>
        </p:txBody>
      </p:sp>
      <p:pic>
        <p:nvPicPr>
          <p:cNvPr id="13" name="Image 1" descr="gen-dedup-cd9cd09b2f771f1b2b00480e7f853b65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交通路網與基礎建設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23 / 31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761695" y="1123798"/>
            <a:ext cx="10668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ELECTRIFICATION &amp; WALKABILITY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761695" y="1457554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讓街道，回到行人手上</a:t>
            </a:r>
            <a:endParaRPr lang="en-US" sz="4200" dirty="0"/>
          </a:p>
        </p:txBody>
      </p:sp>
      <p:pic>
        <p:nvPicPr>
          <p:cNvPr id="18" name="Image 2" descr="gen-dedup-10403e6ecc1a60a74a9229bfca17df4c.png"/>
          <p:cNvPicPr>
            <a:picLocks noChangeAspect="1"/>
          </p:cNvPicPr>
          <p:nvPr/>
        </p:nvPicPr>
        <p:blipFill>
          <a:blip r:embed="rId5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761695" y="2451506"/>
            <a:ext cx="10668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國道電動巴士全面化 + 金安獎行人友善 — 把</a:t>
            </a:r>
            <a:r>
              <a:rPr lang="en-US" sz="1500" b="1" dirty="0">
                <a:solidFill>
                  <a:srgbClr val="7C3AED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空氣品質與步行尊嚴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還給市民</a:t>
            </a:r>
            <a:endParaRPr lang="en-US" sz="1500" dirty="0"/>
          </a:p>
        </p:txBody>
      </p:sp>
      <p:sp>
        <p:nvSpPr>
          <p:cNvPr id="20" name="Text 15"/>
          <p:cNvSpPr txBox="1"/>
          <p:nvPr/>
        </p:nvSpPr>
        <p:spPr>
          <a:xfrm>
            <a:off x="1009498" y="3448202"/>
            <a:ext cx="29343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DDD6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 TARGET · 2030</a:t>
            </a:r>
            <a:endParaRPr lang="en-US" sz="1100" dirty="0"/>
          </a:p>
        </p:txBody>
      </p:sp>
      <p:sp>
        <p:nvSpPr>
          <p:cNvPr id="21" name="Text 16"/>
          <p:cNvSpPr txBox="1"/>
          <p:nvPr/>
        </p:nvSpPr>
        <p:spPr>
          <a:xfrm>
            <a:off x="1009498" y="3847795"/>
            <a:ext cx="3620110" cy="10287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0" b="1" kern="0" spc="-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</a:t>
            </a:r>
            <a:r>
              <a:rPr lang="en-US" sz="3600" b="1" kern="0" spc="-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9000" dirty="0"/>
          </a:p>
        </p:txBody>
      </p:sp>
      <p:sp>
        <p:nvSpPr>
          <p:cNvPr id="22" name="Text 17"/>
          <p:cNvSpPr txBox="1"/>
          <p:nvPr/>
        </p:nvSpPr>
        <p:spPr>
          <a:xfrm>
            <a:off x="1009498" y="5067605"/>
            <a:ext cx="2934310" cy="3054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國道電動巴士運具比</a:t>
            </a:r>
            <a:endParaRPr lang="en-US" sz="1800" dirty="0"/>
          </a:p>
        </p:txBody>
      </p:sp>
      <p:sp>
        <p:nvSpPr>
          <p:cNvPr id="23" name="Text 18"/>
          <p:cNvSpPr txBox="1"/>
          <p:nvPr/>
        </p:nvSpPr>
        <p:spPr>
          <a:xfrm>
            <a:off x="1009498" y="5440680"/>
            <a:ext cx="293431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DD6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與中央運能轉型計畫對接</a:t>
            </a:r>
            <a:endParaRPr lang="en-US" sz="1200" dirty="0"/>
          </a:p>
        </p:txBody>
      </p:sp>
      <p:sp>
        <p:nvSpPr>
          <p:cNvPr id="24" name="Text 19"/>
          <p:cNvSpPr txBox="1"/>
          <p:nvPr/>
        </p:nvSpPr>
        <p:spPr>
          <a:xfrm>
            <a:off x="4629607" y="3448202"/>
            <a:ext cx="29343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PEDESTRIAN · 金安獎</a:t>
            </a:r>
            <a:endParaRPr lang="en-US" sz="1100" dirty="0"/>
          </a:p>
        </p:txBody>
      </p:sp>
      <p:sp>
        <p:nvSpPr>
          <p:cNvPr id="25" name="Text 20"/>
          <p:cNvSpPr txBox="1"/>
          <p:nvPr/>
        </p:nvSpPr>
        <p:spPr>
          <a:xfrm>
            <a:off x="4629607" y="3877056"/>
            <a:ext cx="2934310" cy="10287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0" b="1" kern="0" spc="-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A+</a:t>
            </a:r>
            <a:endParaRPr lang="en-US" sz="9000" dirty="0"/>
          </a:p>
        </p:txBody>
      </p:sp>
      <p:sp>
        <p:nvSpPr>
          <p:cNvPr id="26" name="Text 21"/>
          <p:cNvSpPr txBox="1"/>
          <p:nvPr/>
        </p:nvSpPr>
        <p:spPr>
          <a:xfrm>
            <a:off x="4629607" y="5095951"/>
            <a:ext cx="2934310" cy="3054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行人友善評等目標</a:t>
            </a:r>
            <a:endParaRPr lang="en-US" sz="1800" dirty="0"/>
          </a:p>
        </p:txBody>
      </p:sp>
      <p:sp>
        <p:nvSpPr>
          <p:cNvPr id="27" name="Text 22"/>
          <p:cNvSpPr txBox="1"/>
          <p:nvPr/>
        </p:nvSpPr>
        <p:spPr>
          <a:xfrm>
            <a:off x="4629607" y="5469026"/>
            <a:ext cx="293431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道路設計改造 · 學區安全升級</a:t>
            </a:r>
            <a:endParaRPr lang="en-US" sz="1200" dirty="0"/>
          </a:p>
        </p:txBody>
      </p:sp>
      <p:sp>
        <p:nvSpPr>
          <p:cNvPr id="28" name="Text 23"/>
          <p:cNvSpPr txBox="1"/>
          <p:nvPr/>
        </p:nvSpPr>
        <p:spPr>
          <a:xfrm>
            <a:off x="8248802" y="3448202"/>
            <a:ext cx="29343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SEWAGE · 污水接管</a:t>
            </a:r>
            <a:endParaRPr lang="en-US" sz="1100" dirty="0"/>
          </a:p>
        </p:txBody>
      </p:sp>
      <p:sp>
        <p:nvSpPr>
          <p:cNvPr id="29" name="Text 24"/>
          <p:cNvSpPr txBox="1"/>
          <p:nvPr/>
        </p:nvSpPr>
        <p:spPr>
          <a:xfrm>
            <a:off x="8248802" y="3877056"/>
            <a:ext cx="2934310" cy="10287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0" b="1" kern="0" spc="-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95</a:t>
            </a:r>
            <a:r>
              <a:rPr lang="en-US" sz="3600" b="1" kern="0" spc="-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9000" dirty="0"/>
          </a:p>
        </p:txBody>
      </p:sp>
      <p:sp>
        <p:nvSpPr>
          <p:cNvPr id="30" name="Text 25"/>
          <p:cNvSpPr txBox="1"/>
          <p:nvPr/>
        </p:nvSpPr>
        <p:spPr>
          <a:xfrm>
            <a:off x="8248802" y="5095951"/>
            <a:ext cx="2934310" cy="3054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污水接管率</a:t>
            </a:r>
            <a:endParaRPr lang="en-US" sz="1800" dirty="0"/>
          </a:p>
        </p:txBody>
      </p:sp>
      <p:sp>
        <p:nvSpPr>
          <p:cNvPr id="31" name="Text 26"/>
          <p:cNvSpPr txBox="1"/>
          <p:nvPr/>
        </p:nvSpPr>
        <p:spPr>
          <a:xfrm>
            <a:off x="8248802" y="5469026"/>
            <a:ext cx="293431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海洋環境品質的基礎建設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7ac9f035fd06f28d6948b12ffb154d39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4190695"/>
            <a:ext cx="2514600" cy="1524305"/>
          </a:xfrm>
          <a:prstGeom prst="roundRect">
            <a:avLst>
              <a:gd name="adj" fmla="val 4979"/>
            </a:avLst>
          </a:prstGeom>
          <a:solidFill>
            <a:srgbClr val="FFFFFF">
              <a:alpha val="14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761695" y="4190695"/>
            <a:ext cx="28346" cy="1524305"/>
          </a:xfrm>
          <a:prstGeom prst="roundRect">
            <a:avLst>
              <a:gd name="adj" fmla="val 2677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467405" y="4190695"/>
            <a:ext cx="2514600" cy="1524305"/>
          </a:xfrm>
          <a:prstGeom prst="roundRect">
            <a:avLst>
              <a:gd name="adj" fmla="val 4979"/>
            </a:avLst>
          </a:prstGeom>
          <a:solidFill>
            <a:srgbClr val="FFFFFF">
              <a:alpha val="14000"/>
            </a:srgbClr>
          </a:solidFill>
          <a:ln/>
        </p:spPr>
      </p:sp>
      <p:sp>
        <p:nvSpPr>
          <p:cNvPr id="8" name="Shape 4"/>
          <p:cNvSpPr/>
          <p:nvPr/>
        </p:nvSpPr>
        <p:spPr>
          <a:xfrm>
            <a:off x="3467405" y="4190695"/>
            <a:ext cx="28346" cy="1524305"/>
          </a:xfrm>
          <a:prstGeom prst="roundRect">
            <a:avLst>
              <a:gd name="adj" fmla="val 2677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6172200" y="4190695"/>
            <a:ext cx="2514600" cy="1524305"/>
          </a:xfrm>
          <a:prstGeom prst="roundRect">
            <a:avLst>
              <a:gd name="adj" fmla="val 4979"/>
            </a:avLst>
          </a:prstGeom>
          <a:solidFill>
            <a:srgbClr val="FFFFFF">
              <a:alpha val="14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6172200" y="4190695"/>
            <a:ext cx="28346" cy="1524305"/>
          </a:xfrm>
          <a:prstGeom prst="roundRect">
            <a:avLst>
              <a:gd name="adj" fmla="val 2677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8876995" y="4190695"/>
            <a:ext cx="2553005" cy="1524305"/>
          </a:xfrm>
          <a:prstGeom prst="roundRect">
            <a:avLst>
              <a:gd name="adj" fmla="val 4979"/>
            </a:avLst>
          </a:prstGeom>
          <a:solidFill>
            <a:srgbClr val="FFFFFF">
              <a:alpha val="14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8876995" y="4190695"/>
            <a:ext cx="28346" cy="1524305"/>
          </a:xfrm>
          <a:prstGeom prst="roundRect">
            <a:avLst>
              <a:gd name="adj" fmla="val 2677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05 / 06</a:t>
            </a:r>
            <a:endParaRPr lang="en-US" sz="1200" dirty="0"/>
          </a:p>
        </p:txBody>
      </p:sp>
      <p:pic>
        <p:nvPicPr>
          <p:cNvPr id="15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3375965" y="514807"/>
            <a:ext cx="77175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E4E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</a:t>
            </a:r>
            <a:endParaRPr lang="en-US" sz="1200" dirty="0"/>
          </a:p>
        </p:txBody>
      </p:sp>
      <p:sp>
        <p:nvSpPr>
          <p:cNvPr id="17" name="Text 12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E4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24 / 31</a:t>
            </a:r>
            <a:endParaRPr lang="en-US" sz="1100" dirty="0"/>
          </a:p>
        </p:txBody>
      </p:sp>
      <p:sp>
        <p:nvSpPr>
          <p:cNvPr id="18" name="Text 13"/>
          <p:cNvSpPr txBox="1"/>
          <p:nvPr/>
        </p:nvSpPr>
        <p:spPr>
          <a:xfrm>
            <a:off x="761695" y="1333195"/>
            <a:ext cx="3894430" cy="2743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4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</a:t>
            </a:r>
            <a:endParaRPr lang="en-US" sz="24000" dirty="0"/>
          </a:p>
        </p:txBody>
      </p:sp>
      <p:sp>
        <p:nvSpPr>
          <p:cNvPr id="19" name="Text 14"/>
          <p:cNvSpPr txBox="1"/>
          <p:nvPr/>
        </p:nvSpPr>
        <p:spPr>
          <a:xfrm>
            <a:off x="4381805" y="1524305"/>
            <a:ext cx="70491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FECDD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CARE &amp; INCLUSION</a:t>
            </a:r>
            <a:endParaRPr lang="en-US" sz="1200" dirty="0"/>
          </a:p>
        </p:txBody>
      </p:sp>
      <p:sp>
        <p:nvSpPr>
          <p:cNvPr id="20" name="Text 15"/>
          <p:cNvSpPr txBox="1"/>
          <p:nvPr/>
        </p:nvSpPr>
        <p:spPr>
          <a:xfrm>
            <a:off x="4381805" y="1857146"/>
            <a:ext cx="7049110" cy="140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全齡照護</a:t>
            </a:r>
            <a:endParaRPr lang="en-US" sz="5000" dirty="0"/>
          </a:p>
          <a:p>
            <a:pPr marL="0" indent="0" algn="l">
              <a:buNone/>
            </a:pPr>
            <a:r>
              <a:rPr lang="en-US" sz="50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與多元共融</a:t>
            </a:r>
            <a:endParaRPr lang="en-US" sz="5000" dirty="0"/>
          </a:p>
        </p:txBody>
      </p:sp>
      <p:pic>
        <p:nvPicPr>
          <p:cNvPr id="21" name="Image 3" descr="gen-dedup-9ba5a8c12688ae48f931d63a22e7a976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4381805" y="3425342"/>
            <a:ext cx="761695" cy="38405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4381805" y="3692347"/>
            <a:ext cx="647761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FFE4E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</a:t>
            </a:r>
            <a:r>
              <a:rPr lang="en-US" sz="17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嬰兒到長者</a:t>
            </a:r>
            <a:r>
              <a:rPr lang="en-US" sz="1700" dirty="0">
                <a:solidFill>
                  <a:srgbClr val="FFE4E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，從</a:t>
            </a:r>
            <a:r>
              <a:rPr lang="en-US" sz="17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身障到新住民</a:t>
            </a:r>
            <a:r>
              <a:rPr lang="en-US" sz="1700" dirty="0">
                <a:solidFill>
                  <a:srgbClr val="FFE4E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沒有任何一個基隆人，會在 2030 被遺漏。</a:t>
            </a:r>
            <a:endParaRPr lang="en-US" sz="1700" dirty="0"/>
          </a:p>
        </p:txBody>
      </p:sp>
      <p:sp>
        <p:nvSpPr>
          <p:cNvPr id="23" name="Text 17"/>
          <p:cNvSpPr txBox="1"/>
          <p:nvPr/>
        </p:nvSpPr>
        <p:spPr>
          <a:xfrm>
            <a:off x="952805" y="4406494"/>
            <a:ext cx="21909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CDD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P.24-A</a:t>
            </a:r>
            <a:endParaRPr lang="en-US" sz="1100" dirty="0"/>
          </a:p>
        </p:txBody>
      </p:sp>
      <p:sp>
        <p:nvSpPr>
          <p:cNvPr id="24" name="Text 18"/>
          <p:cNvSpPr txBox="1"/>
          <p:nvPr/>
        </p:nvSpPr>
        <p:spPr>
          <a:xfrm>
            <a:off x="952805" y="4644238"/>
            <a:ext cx="21909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長照服務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管理所</a:t>
            </a:r>
            <a:endParaRPr lang="en-US" sz="1800" dirty="0"/>
          </a:p>
        </p:txBody>
      </p:sp>
      <p:sp>
        <p:nvSpPr>
          <p:cNvPr id="25" name="Text 19"/>
          <p:cNvSpPr txBox="1"/>
          <p:nvPr/>
        </p:nvSpPr>
        <p:spPr>
          <a:xfrm>
            <a:off x="952805" y="5296205"/>
            <a:ext cx="21909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CDD3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超高齡社會一站式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3657600" y="4406494"/>
            <a:ext cx="21909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CDD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P.24-B</a:t>
            </a:r>
            <a:endParaRPr lang="en-US" sz="1100" dirty="0"/>
          </a:p>
        </p:txBody>
      </p:sp>
      <p:sp>
        <p:nvSpPr>
          <p:cNvPr id="27" name="Text 21"/>
          <p:cNvSpPr txBox="1"/>
          <p:nvPr/>
        </p:nvSpPr>
        <p:spPr>
          <a:xfrm>
            <a:off x="3657600" y="4644238"/>
            <a:ext cx="21909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智慧穿戴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關懷網</a:t>
            </a:r>
            <a:endParaRPr lang="en-US" sz="1800" dirty="0"/>
          </a:p>
        </p:txBody>
      </p:sp>
      <p:sp>
        <p:nvSpPr>
          <p:cNvPr id="28" name="Text 22"/>
          <p:cNvSpPr txBox="1"/>
          <p:nvPr/>
        </p:nvSpPr>
        <p:spPr>
          <a:xfrm>
            <a:off x="3657600" y="5296205"/>
            <a:ext cx="21909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CDD3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長者健康風險預警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6362395" y="4406494"/>
            <a:ext cx="21909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CDD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P.24-C</a:t>
            </a:r>
            <a:endParaRPr lang="en-US" sz="1100" dirty="0"/>
          </a:p>
        </p:txBody>
      </p:sp>
      <p:sp>
        <p:nvSpPr>
          <p:cNvPr id="30" name="Text 24"/>
          <p:cNvSpPr txBox="1"/>
          <p:nvPr/>
        </p:nvSpPr>
        <p:spPr>
          <a:xfrm>
            <a:off x="6362395" y="4644238"/>
            <a:ext cx="21909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身障創生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基地</a:t>
            </a:r>
            <a:endParaRPr lang="en-US" sz="1800" dirty="0"/>
          </a:p>
        </p:txBody>
      </p:sp>
      <p:sp>
        <p:nvSpPr>
          <p:cNvPr id="31" name="Text 25"/>
          <p:cNvSpPr txBox="1"/>
          <p:nvPr/>
        </p:nvSpPr>
        <p:spPr>
          <a:xfrm>
            <a:off x="6362395" y="5296205"/>
            <a:ext cx="21909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CDD3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就業 + 文化共融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9068105" y="4406494"/>
            <a:ext cx="21909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ECDD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P.24-D</a:t>
            </a:r>
            <a:endParaRPr lang="en-US" sz="1100" dirty="0"/>
          </a:p>
        </p:txBody>
      </p:sp>
      <p:sp>
        <p:nvSpPr>
          <p:cNvPr id="33" name="Text 27"/>
          <p:cNvSpPr txBox="1"/>
          <p:nvPr/>
        </p:nvSpPr>
        <p:spPr>
          <a:xfrm>
            <a:off x="9068105" y="4644238"/>
            <a:ext cx="21909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親子智慧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關懷平臺</a:t>
            </a:r>
            <a:endParaRPr lang="en-US" sz="1800" dirty="0"/>
          </a:p>
        </p:txBody>
      </p:sp>
      <p:sp>
        <p:nvSpPr>
          <p:cNvPr id="34" name="Text 28"/>
          <p:cNvSpPr txBox="1"/>
          <p:nvPr/>
        </p:nvSpPr>
        <p:spPr>
          <a:xfrm>
            <a:off x="9068105" y="5296205"/>
            <a:ext cx="21909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CDD3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室內兒童樂園</a:t>
            </a:r>
            <a:endParaRPr lang="en-US" sz="1200" dirty="0"/>
          </a:p>
        </p:txBody>
      </p:sp>
      <p:sp>
        <p:nvSpPr>
          <p:cNvPr id="35" name="Shape 29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30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8cdc9565a0257583d28aa0b89f31f896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pic>
        <p:nvPicPr>
          <p:cNvPr id="6" name="Image 1" descr="gen-dedup-cbfe92a85d00de2ea89349d0eebd2613.png"/>
          <p:cNvPicPr>
            <a:picLocks noChangeAspect="1"/>
          </p:cNvPicPr>
          <p:nvPr/>
        </p:nvPicPr>
        <p:blipFill>
          <a:blip r:embed="rId4"/>
          <a:srcRect l="-21" r="-21"/>
          <a:stretch/>
        </p:blipFill>
        <p:spPr>
          <a:xfrm>
            <a:off x="761695" y="3276295"/>
            <a:ext cx="10668305" cy="76169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61695" y="4419295"/>
            <a:ext cx="2523744" cy="1676095"/>
          </a:xfrm>
          <a:prstGeom prst="roundRect">
            <a:avLst>
              <a:gd name="adj" fmla="val 567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61695" y="4419295"/>
            <a:ext cx="2523744" cy="38405"/>
          </a:xfrm>
          <a:prstGeom prst="roundRect">
            <a:avLst>
              <a:gd name="adj" fmla="val 247618"/>
            </a:avLst>
          </a:prstGeom>
          <a:solidFill>
            <a:srgbClr val="FECACA"/>
          </a:solidFill>
          <a:ln w="12700">
            <a:solidFill>
              <a:srgbClr val="FECACA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429000" y="4419295"/>
            <a:ext cx="2523744" cy="1676095"/>
          </a:xfrm>
          <a:prstGeom prst="roundRect">
            <a:avLst>
              <a:gd name="adj" fmla="val 567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3429000" y="4419295"/>
            <a:ext cx="2523744" cy="38405"/>
          </a:xfrm>
          <a:prstGeom prst="roundRect">
            <a:avLst>
              <a:gd name="adj" fmla="val 247618"/>
            </a:avLst>
          </a:prstGeom>
          <a:solidFill>
            <a:srgbClr val="FDA4AF"/>
          </a:solidFill>
          <a:ln w="12700">
            <a:solidFill>
              <a:srgbClr val="FDA4A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096305" y="4419295"/>
            <a:ext cx="2523744" cy="1676095"/>
          </a:xfrm>
          <a:prstGeom prst="roundRect">
            <a:avLst>
              <a:gd name="adj" fmla="val 567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096305" y="4419295"/>
            <a:ext cx="2523744" cy="38405"/>
          </a:xfrm>
          <a:prstGeom prst="roundRect">
            <a:avLst>
              <a:gd name="adj" fmla="val 247618"/>
            </a:avLst>
          </a:prstGeom>
          <a:solidFill>
            <a:srgbClr val="FB7185"/>
          </a:solidFill>
          <a:ln w="12700">
            <a:solidFill>
              <a:srgbClr val="FB7185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8762695" y="4419295"/>
            <a:ext cx="2667305" cy="1676095"/>
          </a:xfrm>
          <a:prstGeom prst="roundRect">
            <a:avLst>
              <a:gd name="adj" fmla="val 5674"/>
            </a:avLst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1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E11D4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05</a:t>
            </a:r>
            <a:endParaRPr lang="en-US" sz="1200" dirty="0"/>
          </a:p>
        </p:txBody>
      </p:sp>
      <p:pic>
        <p:nvPicPr>
          <p:cNvPr id="16" name="Image 2" descr="gen-dedup-797aef47a4e69719fc46c6abd2308032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全齡照護與多元共融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25 / 31</a:t>
            </a:r>
            <a:endParaRPr lang="en-US" sz="1100" dirty="0"/>
          </a:p>
        </p:txBody>
      </p:sp>
      <p:sp>
        <p:nvSpPr>
          <p:cNvPr id="19" name="Text 14"/>
          <p:cNvSpPr txBox="1"/>
          <p:nvPr/>
        </p:nvSpPr>
        <p:spPr>
          <a:xfrm>
            <a:off x="761695" y="1123798"/>
            <a:ext cx="7239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E11D4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· LIFE-STAGE COVERAGE</a:t>
            </a:r>
            <a:endParaRPr lang="en-US" sz="1200" dirty="0"/>
          </a:p>
        </p:txBody>
      </p:sp>
      <p:sp>
        <p:nvSpPr>
          <p:cNvPr id="20" name="Text 15"/>
          <p:cNvSpPr txBox="1"/>
          <p:nvPr/>
        </p:nvSpPr>
        <p:spPr>
          <a:xfrm>
            <a:off x="761695" y="1457554"/>
            <a:ext cx="7239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照護，要有溫度</a:t>
            </a:r>
            <a:endParaRPr lang="en-US" sz="4200" dirty="0"/>
          </a:p>
        </p:txBody>
      </p:sp>
      <p:pic>
        <p:nvPicPr>
          <p:cNvPr id="21" name="Image 3" descr="gen-dedup-e6b3701b6e7b370aacd5ec764997e9fd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761695" y="2451506"/>
            <a:ext cx="7239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用</a:t>
            </a:r>
            <a:r>
              <a:rPr lang="en-US" sz="1500" b="1" dirty="0">
                <a:solidFill>
                  <a:srgbClr val="E11D4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智慧科技 × 在地溫度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，覆蓋每一個生命階段</a:t>
            </a:r>
            <a:endParaRPr lang="en-US" sz="1500" dirty="0"/>
          </a:p>
        </p:txBody>
      </p:sp>
      <p:sp>
        <p:nvSpPr>
          <p:cNvPr id="23" name="Text 17"/>
          <p:cNvSpPr txBox="1"/>
          <p:nvPr/>
        </p:nvSpPr>
        <p:spPr>
          <a:xfrm>
            <a:off x="761695" y="3372307"/>
            <a:ext cx="2667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STAGE 01</a:t>
            </a:r>
            <a:endParaRPr lang="en-US" sz="1100" dirty="0"/>
          </a:p>
        </p:txBody>
      </p:sp>
      <p:sp>
        <p:nvSpPr>
          <p:cNvPr id="24" name="Text 18"/>
          <p:cNvSpPr txBox="1"/>
          <p:nvPr/>
        </p:nvSpPr>
        <p:spPr>
          <a:xfrm>
            <a:off x="761695" y="3629254"/>
            <a:ext cx="2667305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親子</a:t>
            </a:r>
            <a:endParaRPr lang="en-US" sz="2100" dirty="0"/>
          </a:p>
        </p:txBody>
      </p:sp>
      <p:sp>
        <p:nvSpPr>
          <p:cNvPr id="25" name="Text 19"/>
          <p:cNvSpPr txBox="1"/>
          <p:nvPr/>
        </p:nvSpPr>
        <p:spPr>
          <a:xfrm>
            <a:off x="3429000" y="3372307"/>
            <a:ext cx="2667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STAGE 02</a:t>
            </a:r>
            <a:endParaRPr lang="en-US" sz="1100" dirty="0"/>
          </a:p>
        </p:txBody>
      </p:sp>
      <p:sp>
        <p:nvSpPr>
          <p:cNvPr id="26" name="Text 20"/>
          <p:cNvSpPr txBox="1"/>
          <p:nvPr/>
        </p:nvSpPr>
        <p:spPr>
          <a:xfrm>
            <a:off x="3429000" y="3629254"/>
            <a:ext cx="2667305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青少年</a:t>
            </a:r>
            <a:endParaRPr lang="en-US" sz="2100" dirty="0"/>
          </a:p>
        </p:txBody>
      </p:sp>
      <p:sp>
        <p:nvSpPr>
          <p:cNvPr id="27" name="Text 21"/>
          <p:cNvSpPr txBox="1"/>
          <p:nvPr/>
        </p:nvSpPr>
        <p:spPr>
          <a:xfrm>
            <a:off x="6096305" y="3372307"/>
            <a:ext cx="2667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STAGE 03</a:t>
            </a:r>
            <a:endParaRPr lang="en-US" sz="1100" dirty="0"/>
          </a:p>
        </p:txBody>
      </p:sp>
      <p:sp>
        <p:nvSpPr>
          <p:cNvPr id="28" name="Text 22"/>
          <p:cNvSpPr txBox="1"/>
          <p:nvPr/>
        </p:nvSpPr>
        <p:spPr>
          <a:xfrm>
            <a:off x="6096305" y="3629254"/>
            <a:ext cx="2667305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壯年 · 身障</a:t>
            </a:r>
            <a:endParaRPr lang="en-US" sz="2100" dirty="0"/>
          </a:p>
        </p:txBody>
      </p:sp>
      <p:sp>
        <p:nvSpPr>
          <p:cNvPr id="29" name="Text 23"/>
          <p:cNvSpPr txBox="1"/>
          <p:nvPr/>
        </p:nvSpPr>
        <p:spPr>
          <a:xfrm>
            <a:off x="8762695" y="3372307"/>
            <a:ext cx="2667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STAGE 04</a:t>
            </a:r>
            <a:endParaRPr lang="en-US" sz="1100" dirty="0"/>
          </a:p>
        </p:txBody>
      </p:sp>
      <p:sp>
        <p:nvSpPr>
          <p:cNvPr id="30" name="Text 24"/>
          <p:cNvSpPr txBox="1"/>
          <p:nvPr/>
        </p:nvSpPr>
        <p:spPr>
          <a:xfrm>
            <a:off x="8762695" y="3629254"/>
            <a:ext cx="2667305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長者</a:t>
            </a:r>
            <a:endParaRPr lang="en-US" sz="2100" dirty="0"/>
          </a:p>
        </p:txBody>
      </p:sp>
      <p:sp>
        <p:nvSpPr>
          <p:cNvPr id="31" name="Text 25"/>
          <p:cNvSpPr txBox="1"/>
          <p:nvPr/>
        </p:nvSpPr>
        <p:spPr>
          <a:xfrm>
            <a:off x="952805" y="4591202"/>
            <a:ext cx="2143354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室內兒童樂園</a:t>
            </a:r>
            <a:endParaRPr lang="en-US" sz="1500" dirty="0"/>
          </a:p>
        </p:txBody>
      </p:sp>
      <p:sp>
        <p:nvSpPr>
          <p:cNvPr id="32" name="Text 26"/>
          <p:cNvSpPr txBox="1"/>
          <p:nvPr/>
        </p:nvSpPr>
        <p:spPr>
          <a:xfrm>
            <a:off x="952805" y="4931359"/>
            <a:ext cx="2143354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親子照護智慧關懷平臺 · 全市分區佈建</a:t>
            </a:r>
            <a:endParaRPr lang="en-US" sz="1200" dirty="0"/>
          </a:p>
        </p:txBody>
      </p:sp>
      <p:sp>
        <p:nvSpPr>
          <p:cNvPr id="33" name="Text 27"/>
          <p:cNvSpPr txBox="1"/>
          <p:nvPr/>
        </p:nvSpPr>
        <p:spPr>
          <a:xfrm>
            <a:off x="3619195" y="4591202"/>
            <a:ext cx="2143354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青少年科技體適能</a:t>
            </a:r>
            <a:endParaRPr lang="en-US" sz="1500" dirty="0"/>
          </a:p>
        </p:txBody>
      </p:sp>
      <p:sp>
        <p:nvSpPr>
          <p:cNvPr id="34" name="Text 28"/>
          <p:cNvSpPr txBox="1"/>
          <p:nvPr/>
        </p:nvSpPr>
        <p:spPr>
          <a:xfrm>
            <a:off x="3619195" y="4931359"/>
            <a:ext cx="2143354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AR/VR 數位運動、電競探索場域</a:t>
            </a:r>
            <a:endParaRPr lang="en-US" sz="1200" dirty="0"/>
          </a:p>
        </p:txBody>
      </p:sp>
      <p:sp>
        <p:nvSpPr>
          <p:cNvPr id="35" name="Text 29"/>
          <p:cNvSpPr txBox="1"/>
          <p:nvPr/>
        </p:nvSpPr>
        <p:spPr>
          <a:xfrm>
            <a:off x="6286500" y="4591202"/>
            <a:ext cx="2143354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身障創生基地</a:t>
            </a:r>
            <a:endParaRPr lang="en-US" sz="1500" dirty="0"/>
          </a:p>
        </p:txBody>
      </p:sp>
      <p:sp>
        <p:nvSpPr>
          <p:cNvPr id="36" name="Text 30"/>
          <p:cNvSpPr txBox="1"/>
          <p:nvPr/>
        </p:nvSpPr>
        <p:spPr>
          <a:xfrm>
            <a:off x="6286500" y="4931359"/>
            <a:ext cx="2143354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就業培力 · 文化共融 · 社區共創</a:t>
            </a:r>
            <a:endParaRPr lang="en-US" sz="1200" dirty="0"/>
          </a:p>
        </p:txBody>
      </p:sp>
      <p:sp>
        <p:nvSpPr>
          <p:cNvPr id="37" name="Text 31"/>
          <p:cNvSpPr txBox="1"/>
          <p:nvPr/>
        </p:nvSpPr>
        <p:spPr>
          <a:xfrm>
            <a:off x="8953805" y="4591202"/>
            <a:ext cx="2286000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長照管理所 + 穿戴</a:t>
            </a:r>
            <a:endParaRPr lang="en-US" sz="1500" dirty="0"/>
          </a:p>
        </p:txBody>
      </p:sp>
      <p:sp>
        <p:nvSpPr>
          <p:cNvPr id="38" name="Text 32"/>
          <p:cNvSpPr txBox="1"/>
          <p:nvPr/>
        </p:nvSpPr>
        <p:spPr>
          <a:xfrm>
            <a:off x="8953805" y="4931359"/>
            <a:ext cx="22860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ECDD3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一站式整合 · 智慧體適能據點 · 健康風險預警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7019af3f13e012d4c8e787bb03923ebc.jp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fc87bd9420852c27337c0894dd20c7e5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61695" y="3847795"/>
            <a:ext cx="10668305" cy="2247595"/>
          </a:xfrm>
          <a:prstGeom prst="roundRect">
            <a:avLst>
              <a:gd name="adj" fmla="val 594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1047902" y="4953305"/>
            <a:ext cx="3238805" cy="914400"/>
          </a:xfrm>
          <a:prstGeom prst="roundRect">
            <a:avLst>
              <a:gd name="adj" fmla="val 8300"/>
            </a:avLst>
          </a:prstGeom>
          <a:solidFill>
            <a:srgbClr val="CFF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4476902" y="4953305"/>
            <a:ext cx="3238805" cy="914400"/>
          </a:xfrm>
          <a:prstGeom prst="roundRect">
            <a:avLst>
              <a:gd name="adj" fmla="val 8300"/>
            </a:avLst>
          </a:prstGeom>
          <a:solidFill>
            <a:srgbClr val="CFF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905902" y="4953305"/>
            <a:ext cx="3238805" cy="914400"/>
          </a:xfrm>
          <a:prstGeom prst="roundRect">
            <a:avLst>
              <a:gd name="adj" fmla="val 8300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990295" y="528523"/>
            <a:ext cx="1819656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06 / 06</a:t>
            </a:r>
            <a:endParaRPr lang="en-US" sz="1200" dirty="0"/>
          </a:p>
        </p:txBody>
      </p:sp>
      <p:pic>
        <p:nvPicPr>
          <p:cNvPr id="11" name="Image 2" descr="gen-dedup-7399e5adb5f00da3c8709db9400e79e9.png"/>
          <p:cNvPicPr>
            <a:picLocks noChangeAspect="1"/>
          </p:cNvPicPr>
          <p:nvPr/>
        </p:nvPicPr>
        <p:blipFill>
          <a:blip r:embed="rId5"/>
          <a:srcRect t="-450" b="-450"/>
          <a:stretch/>
        </p:blipFill>
        <p:spPr>
          <a:xfrm>
            <a:off x="2937967" y="619049"/>
            <a:ext cx="304495" cy="19202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3375965" y="514807"/>
            <a:ext cx="189463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FF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主軸宣言 + 旗艦 A</a:t>
            </a:r>
            <a:endParaRPr lang="en-US" sz="1200" dirty="0"/>
          </a:p>
        </p:txBody>
      </p:sp>
      <p:sp>
        <p:nvSpPr>
          <p:cNvPr id="13" name="Text 8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CFFA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26 / 31</a:t>
            </a:r>
            <a:endParaRPr lang="en-US" sz="1100" dirty="0"/>
          </a:p>
        </p:txBody>
      </p:sp>
      <p:sp>
        <p:nvSpPr>
          <p:cNvPr id="14" name="Text 9"/>
          <p:cNvSpPr txBox="1"/>
          <p:nvPr/>
        </p:nvSpPr>
        <p:spPr>
          <a:xfrm>
            <a:off x="761695" y="1123798"/>
            <a:ext cx="3238805" cy="2057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0" b="1" kern="0" spc="-600" dirty="0">
                <a:solidFill>
                  <a:srgbClr val="FFFFFF">
                    <a:alpha val="9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</a:t>
            </a:r>
            <a:endParaRPr lang="en-US" sz="18000" dirty="0"/>
          </a:p>
        </p:txBody>
      </p:sp>
      <p:sp>
        <p:nvSpPr>
          <p:cNvPr id="15" name="Text 10"/>
          <p:cNvSpPr txBox="1"/>
          <p:nvPr/>
        </p:nvSpPr>
        <p:spPr>
          <a:xfrm>
            <a:off x="3619195" y="1238098"/>
            <a:ext cx="78108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75" dirty="0">
                <a:solidFill>
                  <a:srgbClr val="A5F3F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EDUCATION &amp; BRAND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3619195" y="1552651"/>
            <a:ext cx="7810805" cy="5907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教育扎根與文化品牌</a:t>
            </a:r>
            <a:endParaRPr lang="en-US" sz="4200" dirty="0"/>
          </a:p>
        </p:txBody>
      </p:sp>
      <p:pic>
        <p:nvPicPr>
          <p:cNvPr id="17" name="Image 3" descr="gen-dedup-77ad4234383a00381add16d8ebc18b5a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3619195" y="2272284"/>
            <a:ext cx="571500" cy="384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3619195" y="2482596"/>
            <a:ext cx="7239305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CFFA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</a:t>
            </a: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每位老師都懂 AI</a:t>
            </a:r>
            <a:r>
              <a:rPr lang="en-US" sz="1500" dirty="0">
                <a:solidFill>
                  <a:srgbClr val="CFFA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，讓每個孩子都有「海洋素養」 — 這是基隆對未來世代的承諾。</a:t>
            </a:r>
            <a:endParaRPr lang="en-US" sz="1500" dirty="0"/>
          </a:p>
        </p:txBody>
      </p:sp>
      <p:sp>
        <p:nvSpPr>
          <p:cNvPr id="19" name="Text 13"/>
          <p:cNvSpPr txBox="1"/>
          <p:nvPr/>
        </p:nvSpPr>
        <p:spPr>
          <a:xfrm>
            <a:off x="1047902" y="4076395"/>
            <a:ext cx="100968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A · 百師擁證 AI 教育計畫</a:t>
            </a:r>
            <a:endParaRPr lang="en-US" sz="1100" dirty="0"/>
          </a:p>
        </p:txBody>
      </p:sp>
      <p:sp>
        <p:nvSpPr>
          <p:cNvPr id="20" name="Text 14"/>
          <p:cNvSpPr txBox="1"/>
          <p:nvPr/>
        </p:nvSpPr>
        <p:spPr>
          <a:xfrm>
            <a:off x="1047902" y="4371746"/>
            <a:ext cx="10096805" cy="4764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 AI 走進基隆每一間教室</a:t>
            </a:r>
            <a:endParaRPr lang="en-US" sz="2600" dirty="0"/>
          </a:p>
        </p:txBody>
      </p:sp>
      <p:sp>
        <p:nvSpPr>
          <p:cNvPr id="21" name="Text 15"/>
          <p:cNvSpPr txBox="1"/>
          <p:nvPr/>
        </p:nvSpPr>
        <p:spPr>
          <a:xfrm>
            <a:off x="1238098" y="5086807"/>
            <a:ext cx="2857500" cy="4096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</a:t>
            </a:r>
            <a:r>
              <a:rPr lang="en-US" sz="1600" b="1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 師</a:t>
            </a:r>
            <a:endParaRPr lang="en-US" sz="3200" dirty="0"/>
          </a:p>
        </p:txBody>
      </p:sp>
      <p:sp>
        <p:nvSpPr>
          <p:cNvPr id="22" name="Text 16"/>
          <p:cNvSpPr txBox="1"/>
          <p:nvPr/>
        </p:nvSpPr>
        <p:spPr>
          <a:xfrm>
            <a:off x="1238098" y="5568696"/>
            <a:ext cx="285750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55E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取得國際 AI 教學認證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4667098" y="5086807"/>
            <a:ext cx="2857500" cy="4096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全市</a:t>
            </a:r>
            <a:endParaRPr lang="en-US" sz="3200" dirty="0"/>
          </a:p>
        </p:txBody>
      </p:sp>
      <p:sp>
        <p:nvSpPr>
          <p:cNvPr id="24" name="Text 18"/>
          <p:cNvSpPr txBox="1"/>
          <p:nvPr/>
        </p:nvSpPr>
        <p:spPr>
          <a:xfrm>
            <a:off x="4667098" y="5568696"/>
            <a:ext cx="285750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55E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 AI 跨域專題教材覆蓋</a:t>
            </a:r>
            <a:endParaRPr lang="en-US" sz="1200" dirty="0"/>
          </a:p>
        </p:txBody>
      </p:sp>
      <p:sp>
        <p:nvSpPr>
          <p:cNvPr id="25" name="Text 19"/>
          <p:cNvSpPr txBox="1"/>
          <p:nvPr/>
        </p:nvSpPr>
        <p:spPr>
          <a:xfrm>
            <a:off x="8096098" y="5086807"/>
            <a:ext cx="2857500" cy="4096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2030</a:t>
            </a:r>
            <a:endParaRPr lang="en-US" sz="3200" dirty="0"/>
          </a:p>
        </p:txBody>
      </p:sp>
      <p:sp>
        <p:nvSpPr>
          <p:cNvPr id="26" name="Text 20"/>
          <p:cNvSpPr txBox="1"/>
          <p:nvPr/>
        </p:nvSpPr>
        <p:spPr>
          <a:xfrm>
            <a:off x="8096098" y="5568696"/>
            <a:ext cx="285750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FFA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公共圖書館品牌化升級完成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22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e397c45695cbdf6045b609484184da89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3276295"/>
            <a:ext cx="2076602" cy="1524305"/>
          </a:xfrm>
          <a:prstGeom prst="roundRect">
            <a:avLst>
              <a:gd name="adj" fmla="val 62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32762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933395" y="3276295"/>
            <a:ext cx="2076602" cy="1524305"/>
          </a:xfrm>
          <a:prstGeom prst="roundRect">
            <a:avLst>
              <a:gd name="adj" fmla="val 62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933395" y="32762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05095" y="3276295"/>
            <a:ext cx="2076602" cy="1524305"/>
          </a:xfrm>
          <a:prstGeom prst="roundRect">
            <a:avLst>
              <a:gd name="adj" fmla="val 62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105095" y="32762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276795" y="3276295"/>
            <a:ext cx="2076602" cy="1524305"/>
          </a:xfrm>
          <a:prstGeom prst="roundRect">
            <a:avLst>
              <a:gd name="adj" fmla="val 62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276795" y="32762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pic>
        <p:nvPicPr>
          <p:cNvPr id="14" name="Image 1" descr="gen-dedup-bbae4c6d0e43ea77674621aa232332de.png"/>
          <p:cNvPicPr>
            <a:picLocks noChangeAspect="1"/>
          </p:cNvPicPr>
          <p:nvPr/>
        </p:nvPicPr>
        <p:blipFill>
          <a:blip r:embed="rId4"/>
          <a:srcRect t="-2" b="-2"/>
          <a:stretch/>
        </p:blipFill>
        <p:spPr>
          <a:xfrm>
            <a:off x="9448495" y="3276295"/>
            <a:ext cx="1981505" cy="1524305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761695" y="5029200"/>
            <a:ext cx="5333695" cy="1067105"/>
          </a:xfrm>
          <a:prstGeom prst="roundRect">
            <a:avLst>
              <a:gd name="adj" fmla="val 8912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6286500" y="5029200"/>
            <a:ext cx="5143500" cy="1067105"/>
          </a:xfrm>
          <a:prstGeom prst="roundRect">
            <a:avLst>
              <a:gd name="adj" fmla="val 8912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761695" y="580644"/>
            <a:ext cx="95098" cy="95098"/>
          </a:xfrm>
          <a:prstGeom prst="roundRect">
            <a:avLst>
              <a:gd name="adj" fmla="val 20192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4"/>
          <p:cNvSpPr txBox="1"/>
          <p:nvPr/>
        </p:nvSpPr>
        <p:spPr>
          <a:xfrm>
            <a:off x="972007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891B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PILLAR 06</a:t>
            </a:r>
            <a:endParaRPr lang="en-US" sz="1200" dirty="0"/>
          </a:p>
        </p:txBody>
      </p:sp>
      <p:pic>
        <p:nvPicPr>
          <p:cNvPr id="19" name="Image 2" descr="gen-dedup-0854934d7c45488d4f0b272e53428041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166214" y="619049"/>
            <a:ext cx="228600" cy="19202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2509114" y="514807"/>
            <a:ext cx="16386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教育扎根與文化品牌</a:t>
            </a:r>
            <a:endParaRPr lang="en-US" sz="1200" dirty="0"/>
          </a:p>
        </p:txBody>
      </p:sp>
      <p:sp>
        <p:nvSpPr>
          <p:cNvPr id="21" name="Text 16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27 / 31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761695" y="1123798"/>
            <a:ext cx="10668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FLAGSHIP B · INTL CULTURAL BRAND</a:t>
            </a:r>
            <a:endParaRPr lang="en-US" sz="1200" dirty="0"/>
          </a:p>
        </p:txBody>
      </p:sp>
      <p:sp>
        <p:nvSpPr>
          <p:cNvPr id="23" name="Text 18"/>
          <p:cNvSpPr txBox="1"/>
          <p:nvPr/>
        </p:nvSpPr>
        <p:spPr>
          <a:xfrm>
            <a:off x="761695" y="1457554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把基隆，輸出到世界</a:t>
            </a:r>
            <a:endParaRPr lang="en-US" sz="4200" dirty="0"/>
          </a:p>
        </p:txBody>
      </p:sp>
      <p:pic>
        <p:nvPicPr>
          <p:cNvPr id="24" name="Image 3" descr="gen-dedup-0cfb412a15082611e8b4c3dc7c440c67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761695" y="2203704"/>
            <a:ext cx="761695" cy="38405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761695" y="2451506"/>
            <a:ext cx="10668305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五大國際文化路徑 + 兩大旗艦節慶 — 建立基隆</a:t>
            </a:r>
            <a:r>
              <a:rPr lang="en-US" sz="1500" b="1" dirty="0">
                <a:solidFill>
                  <a:srgbClr val="0891B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能被世界記住的品牌敘事</a:t>
            </a:r>
            <a:endParaRPr lang="en-US" sz="1500" dirty="0"/>
          </a:p>
        </p:txBody>
      </p:sp>
      <p:sp>
        <p:nvSpPr>
          <p:cNvPr id="26" name="Text 20"/>
          <p:cNvSpPr txBox="1"/>
          <p:nvPr/>
        </p:nvSpPr>
        <p:spPr>
          <a:xfrm>
            <a:off x="761695" y="2857500"/>
            <a:ext cx="106683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FIVE INTL PATHS · 五大國際文化路徑</a:t>
            </a:r>
            <a:endParaRPr lang="en-US" sz="900" dirty="0"/>
          </a:p>
        </p:txBody>
      </p:sp>
      <p:sp>
        <p:nvSpPr>
          <p:cNvPr id="27" name="Text 21"/>
          <p:cNvSpPr txBox="1"/>
          <p:nvPr/>
        </p:nvSpPr>
        <p:spPr>
          <a:xfrm>
            <a:off x="952805" y="3448202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891B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PATH 01</a:t>
            </a:r>
            <a:endParaRPr lang="en-US" sz="1100" dirty="0"/>
          </a:p>
        </p:txBody>
      </p:sp>
      <p:sp>
        <p:nvSpPr>
          <p:cNvPr id="28" name="Text 22"/>
          <p:cNvSpPr txBox="1"/>
          <p:nvPr/>
        </p:nvSpPr>
        <p:spPr>
          <a:xfrm>
            <a:off x="952805" y="3705149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歷史路徑</a:t>
            </a:r>
            <a:endParaRPr lang="en-US" sz="1800" dirty="0"/>
          </a:p>
        </p:txBody>
      </p:sp>
      <p:sp>
        <p:nvSpPr>
          <p:cNvPr id="29" name="Text 23"/>
          <p:cNvSpPr txBox="1"/>
          <p:nvPr/>
        </p:nvSpPr>
        <p:spPr>
          <a:xfrm>
            <a:off x="952805" y="4375404"/>
            <a:ext cx="1714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和平島 · 大航海時代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3124505" y="3448202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891B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PATH 02</a:t>
            </a:r>
            <a:endParaRPr lang="en-US" sz="1100" dirty="0"/>
          </a:p>
        </p:txBody>
      </p:sp>
      <p:sp>
        <p:nvSpPr>
          <p:cNvPr id="31" name="Text 25"/>
          <p:cNvSpPr txBox="1"/>
          <p:nvPr/>
        </p:nvSpPr>
        <p:spPr>
          <a:xfrm>
            <a:off x="3124505" y="3705149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產業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遺產路徑</a:t>
            </a:r>
            <a:endParaRPr lang="en-US" sz="1800" dirty="0"/>
          </a:p>
        </p:txBody>
      </p:sp>
      <p:sp>
        <p:nvSpPr>
          <p:cNvPr id="32" name="Text 26"/>
          <p:cNvSpPr txBox="1"/>
          <p:nvPr/>
        </p:nvSpPr>
        <p:spPr>
          <a:xfrm>
            <a:off x="3124505" y="4375404"/>
            <a:ext cx="1714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煤礦 · 漁業 · 港運</a:t>
            </a:r>
            <a:endParaRPr lang="en-US" sz="1200" dirty="0"/>
          </a:p>
        </p:txBody>
      </p:sp>
      <p:sp>
        <p:nvSpPr>
          <p:cNvPr id="33" name="Text 27"/>
          <p:cNvSpPr txBox="1"/>
          <p:nvPr/>
        </p:nvSpPr>
        <p:spPr>
          <a:xfrm>
            <a:off x="5296205" y="3448202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891B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PATH 03</a:t>
            </a:r>
            <a:endParaRPr lang="en-US" sz="1100" dirty="0"/>
          </a:p>
        </p:txBody>
      </p:sp>
      <p:sp>
        <p:nvSpPr>
          <p:cNvPr id="34" name="Text 28"/>
          <p:cNvSpPr txBox="1"/>
          <p:nvPr/>
        </p:nvSpPr>
        <p:spPr>
          <a:xfrm>
            <a:off x="5296205" y="3705149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飲食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文化路徑</a:t>
            </a:r>
            <a:endParaRPr lang="en-US" sz="1800" dirty="0"/>
          </a:p>
        </p:txBody>
      </p:sp>
      <p:sp>
        <p:nvSpPr>
          <p:cNvPr id="35" name="Text 29"/>
          <p:cNvSpPr txBox="1"/>
          <p:nvPr/>
        </p:nvSpPr>
        <p:spPr>
          <a:xfrm>
            <a:off x="5296205" y="4375404"/>
            <a:ext cx="1714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廟口 · 海產 · 移民</a:t>
            </a:r>
            <a:endParaRPr lang="en-US" sz="1200" dirty="0"/>
          </a:p>
        </p:txBody>
      </p:sp>
      <p:sp>
        <p:nvSpPr>
          <p:cNvPr id="36" name="Text 30"/>
          <p:cNvSpPr txBox="1"/>
          <p:nvPr/>
        </p:nvSpPr>
        <p:spPr>
          <a:xfrm>
            <a:off x="7467905" y="3448202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891B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PATH 04</a:t>
            </a:r>
            <a:endParaRPr lang="en-US" sz="1100" dirty="0"/>
          </a:p>
        </p:txBody>
      </p:sp>
      <p:sp>
        <p:nvSpPr>
          <p:cNvPr id="37" name="Text 31"/>
          <p:cNvSpPr txBox="1"/>
          <p:nvPr/>
        </p:nvSpPr>
        <p:spPr>
          <a:xfrm>
            <a:off x="7467905" y="3705149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山城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地景路徑</a:t>
            </a:r>
            <a:endParaRPr lang="en-US" sz="1800" dirty="0"/>
          </a:p>
        </p:txBody>
      </p:sp>
      <p:sp>
        <p:nvSpPr>
          <p:cNvPr id="38" name="Text 32"/>
          <p:cNvSpPr txBox="1"/>
          <p:nvPr/>
        </p:nvSpPr>
        <p:spPr>
          <a:xfrm>
            <a:off x="7467905" y="4375404"/>
            <a:ext cx="1714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階梯巷弄 · 港灣俯瞰</a:t>
            </a:r>
            <a:endParaRPr lang="en-US" sz="1200" dirty="0"/>
          </a:p>
        </p:txBody>
      </p:sp>
      <p:sp>
        <p:nvSpPr>
          <p:cNvPr id="39" name="Text 33"/>
          <p:cNvSpPr txBox="1"/>
          <p:nvPr/>
        </p:nvSpPr>
        <p:spPr>
          <a:xfrm>
            <a:off x="9639605" y="3448202"/>
            <a:ext cx="16194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CFFA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PATH 05</a:t>
            </a:r>
            <a:endParaRPr lang="en-US" sz="1100" dirty="0"/>
          </a:p>
        </p:txBody>
      </p:sp>
      <p:sp>
        <p:nvSpPr>
          <p:cNvPr id="40" name="Text 34"/>
          <p:cNvSpPr txBox="1"/>
          <p:nvPr/>
        </p:nvSpPr>
        <p:spPr>
          <a:xfrm>
            <a:off x="9639605" y="3705149"/>
            <a:ext cx="16194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科技路徑</a:t>
            </a:r>
            <a:endParaRPr lang="en-US" sz="1800" dirty="0"/>
          </a:p>
        </p:txBody>
      </p:sp>
      <p:sp>
        <p:nvSpPr>
          <p:cNvPr id="41" name="Text 35"/>
          <p:cNvSpPr txBox="1"/>
          <p:nvPr/>
        </p:nvSpPr>
        <p:spPr>
          <a:xfrm>
            <a:off x="9639605" y="4375404"/>
            <a:ext cx="16194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FFA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 × AI 串聯</a:t>
            </a:r>
            <a:endParaRPr lang="en-US" sz="1200" dirty="0"/>
          </a:p>
        </p:txBody>
      </p:sp>
      <p:sp>
        <p:nvSpPr>
          <p:cNvPr id="42" name="Text 36"/>
          <p:cNvSpPr txBox="1"/>
          <p:nvPr/>
        </p:nvSpPr>
        <p:spPr>
          <a:xfrm>
            <a:off x="1009498" y="5201107"/>
            <a:ext cx="49533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22D3E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SIGNATURE FESTIVAL 01</a:t>
            </a:r>
            <a:endParaRPr lang="en-US" sz="900" dirty="0"/>
          </a:p>
        </p:txBody>
      </p:sp>
      <p:sp>
        <p:nvSpPr>
          <p:cNvPr id="43" name="Text 37"/>
          <p:cNvSpPr txBox="1"/>
          <p:nvPr/>
        </p:nvSpPr>
        <p:spPr>
          <a:xfrm>
            <a:off x="1009498" y="5410505"/>
            <a:ext cx="2649017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中元祭 · 國際輸出</a:t>
            </a:r>
            <a:endParaRPr lang="en-US" sz="2100" dirty="0"/>
          </a:p>
        </p:txBody>
      </p:sp>
      <p:sp>
        <p:nvSpPr>
          <p:cNvPr id="44" name="Text 38"/>
          <p:cNvSpPr txBox="1"/>
          <p:nvPr/>
        </p:nvSpPr>
        <p:spPr>
          <a:xfrm>
            <a:off x="3504895" y="5490972"/>
            <a:ext cx="2181758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UNESCO 級無形文化資產敘事</a:t>
            </a:r>
            <a:endParaRPr lang="en-US" sz="1200" dirty="0"/>
          </a:p>
        </p:txBody>
      </p:sp>
      <p:sp>
        <p:nvSpPr>
          <p:cNvPr id="45" name="Text 39"/>
          <p:cNvSpPr txBox="1"/>
          <p:nvPr/>
        </p:nvSpPr>
        <p:spPr>
          <a:xfrm>
            <a:off x="6534302" y="5201107"/>
            <a:ext cx="47631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CFF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SIGNATURE FESTIVAL 02</a:t>
            </a:r>
            <a:endParaRPr lang="en-US" sz="900" dirty="0"/>
          </a:p>
        </p:txBody>
      </p:sp>
      <p:sp>
        <p:nvSpPr>
          <p:cNvPr id="46" name="Text 40"/>
          <p:cNvSpPr txBox="1"/>
          <p:nvPr/>
        </p:nvSpPr>
        <p:spPr>
          <a:xfrm>
            <a:off x="6534302" y="5410505"/>
            <a:ext cx="167701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國際帆船賽事</a:t>
            </a:r>
            <a:endParaRPr lang="en-US" sz="2100" dirty="0"/>
          </a:p>
        </p:txBody>
      </p:sp>
      <p:sp>
        <p:nvSpPr>
          <p:cNvPr id="47" name="Text 41"/>
          <p:cNvSpPr txBox="1"/>
          <p:nvPr/>
        </p:nvSpPr>
        <p:spPr>
          <a:xfrm>
            <a:off x="8343900" y="5490972"/>
            <a:ext cx="1657807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FFA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海洋運動國際品牌建立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fa1509d0bf4243e13535ae7ed122c6e3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2286000"/>
            <a:ext cx="3429000" cy="3810305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2286000"/>
            <a:ext cx="3429000" cy="57607"/>
          </a:xfrm>
          <a:prstGeom prst="roundRect">
            <a:avLst>
              <a:gd name="adj" fmla="val 198413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</p:sp>
      <p:pic>
        <p:nvPicPr>
          <p:cNvPr id="8" name="Image 1" descr="gen-dedup-9d3ec49a49d5f3dfc275eadd0640dce3.png"/>
          <p:cNvPicPr>
            <a:picLocks noChangeAspect="1"/>
          </p:cNvPicPr>
          <p:nvPr/>
        </p:nvPicPr>
        <p:blipFill>
          <a:blip r:embed="rId4"/>
          <a:srcRect t="-4" b="-4"/>
          <a:stretch/>
        </p:blipFill>
        <p:spPr>
          <a:xfrm>
            <a:off x="4381805" y="2286000"/>
            <a:ext cx="3429000" cy="3810305"/>
          </a:xfrm>
          <a:prstGeom prst="rect">
            <a:avLst/>
          </a:prstGeom>
        </p:spPr>
      </p:pic>
      <p:pic>
        <p:nvPicPr>
          <p:cNvPr id="9" name="Image 2" descr="gen-dedup-ce833134c6e5cd89a14a3abfc0d41958.png"/>
          <p:cNvPicPr>
            <a:picLocks noChangeAspect="1"/>
          </p:cNvPicPr>
          <p:nvPr/>
        </p:nvPicPr>
        <p:blipFill>
          <a:blip r:embed="rId5"/>
          <a:srcRect t="-4" b="-4"/>
          <a:stretch/>
        </p:blipFill>
        <p:spPr>
          <a:xfrm>
            <a:off x="8001000" y="2286000"/>
            <a:ext cx="3429000" cy="381030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761695" y="528523"/>
            <a:ext cx="14484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ROADMAP · 28</a:t>
            </a:r>
            <a:endParaRPr lang="en-US" sz="1200" dirty="0"/>
          </a:p>
        </p:txBody>
      </p:sp>
      <p:pic>
        <p:nvPicPr>
          <p:cNvPr id="11" name="Image 3" descr="gen-dedup-93891e02e15365f541dadf0927222710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2316175" y="619049"/>
            <a:ext cx="228600" cy="19202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2659075" y="514807"/>
            <a:ext cx="1276502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三階段實施路徑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28 / 31</a:t>
            </a:r>
            <a:endParaRPr lang="en-US" sz="1100" dirty="0"/>
          </a:p>
        </p:txBody>
      </p:sp>
      <p:sp>
        <p:nvSpPr>
          <p:cNvPr id="14" name="Text 8"/>
          <p:cNvSpPr txBox="1"/>
          <p:nvPr/>
        </p:nvSpPr>
        <p:spPr>
          <a:xfrm>
            <a:off x="761695" y="1028700"/>
            <a:ext cx="10668305" cy="5907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9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奠基 · 深化 · 永續 — 五年路徑圖</a:t>
            </a:r>
            <a:endParaRPr lang="en-US" sz="3900" dirty="0"/>
          </a:p>
        </p:txBody>
      </p:sp>
      <p:sp>
        <p:nvSpPr>
          <p:cNvPr id="15" name="Text 9"/>
          <p:cNvSpPr txBox="1"/>
          <p:nvPr/>
        </p:nvSpPr>
        <p:spPr>
          <a:xfrm>
            <a:off x="761695" y="1746504"/>
            <a:ext cx="106683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每一個階段都有可被驗收的里程碑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990295" y="2495398"/>
            <a:ext cx="29718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01 · 2026—2027</a:t>
            </a:r>
            <a:endParaRPr lang="en-US" sz="1100" dirty="0"/>
          </a:p>
        </p:txBody>
      </p:sp>
      <p:sp>
        <p:nvSpPr>
          <p:cNvPr id="17" name="Text 11"/>
          <p:cNvSpPr txBox="1"/>
          <p:nvPr/>
        </p:nvSpPr>
        <p:spPr>
          <a:xfrm>
            <a:off x="990295" y="2743200"/>
            <a:ext cx="297180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奠基期</a:t>
            </a:r>
            <a:endParaRPr lang="en-US" sz="2600" dirty="0"/>
          </a:p>
        </p:txBody>
      </p:sp>
      <p:sp>
        <p:nvSpPr>
          <p:cNvPr id="18" name="Text 12"/>
          <p:cNvSpPr txBox="1"/>
          <p:nvPr/>
        </p:nvSpPr>
        <p:spPr>
          <a:xfrm>
            <a:off x="990295" y="3139135"/>
            <a:ext cx="297180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</a:t>
            </a:r>
            <a:endParaRPr lang="en-US" sz="1200" dirty="0"/>
          </a:p>
        </p:txBody>
      </p:sp>
      <p:pic>
        <p:nvPicPr>
          <p:cNvPr id="19" name="Image 4" descr="gen-dedup-3850ddbee452bd1535dec4e81c8cdfd5.png"/>
          <p:cNvPicPr>
            <a:picLocks noChangeAspect="1"/>
          </p:cNvPicPr>
          <p:nvPr/>
        </p:nvPicPr>
        <p:blipFill>
          <a:blip r:embed="rId7"/>
          <a:srcRect l="-404" r="-404"/>
          <a:stretch/>
        </p:blipFill>
        <p:spPr>
          <a:xfrm>
            <a:off x="990295" y="3492094"/>
            <a:ext cx="342900" cy="28346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990295" y="3691433"/>
            <a:ext cx="2971800" cy="1562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· PMO 辦公室成立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AI 算力基建評估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長照管理所整併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公辦都更啟動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八斗子促參招標</a:t>
            </a:r>
            <a:endParaRPr lang="en-US" sz="1400" dirty="0"/>
          </a:p>
        </p:txBody>
      </p:sp>
      <p:sp>
        <p:nvSpPr>
          <p:cNvPr id="21" name="Text 14"/>
          <p:cNvSpPr txBox="1"/>
          <p:nvPr/>
        </p:nvSpPr>
        <p:spPr>
          <a:xfrm>
            <a:off x="4610405" y="2495398"/>
            <a:ext cx="29718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02 · 2028—2029</a:t>
            </a:r>
            <a:endParaRPr lang="en-US" sz="1100" dirty="0"/>
          </a:p>
        </p:txBody>
      </p:sp>
      <p:sp>
        <p:nvSpPr>
          <p:cNvPr id="22" name="Text 15"/>
          <p:cNvSpPr txBox="1"/>
          <p:nvPr/>
        </p:nvSpPr>
        <p:spPr>
          <a:xfrm>
            <a:off x="4610405" y="2743200"/>
            <a:ext cx="297180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深化期</a:t>
            </a:r>
            <a:endParaRPr lang="en-US" sz="2600" dirty="0"/>
          </a:p>
        </p:txBody>
      </p:sp>
      <p:sp>
        <p:nvSpPr>
          <p:cNvPr id="23" name="Text 16"/>
          <p:cNvSpPr txBox="1"/>
          <p:nvPr/>
        </p:nvSpPr>
        <p:spPr>
          <a:xfrm>
            <a:off x="4610405" y="3139135"/>
            <a:ext cx="297180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DEEPENING</a:t>
            </a:r>
            <a:endParaRPr lang="en-US" sz="1200" dirty="0"/>
          </a:p>
        </p:txBody>
      </p:sp>
      <p:pic>
        <p:nvPicPr>
          <p:cNvPr id="24" name="Image 5" descr="gen-dedup-21d1f54920c1a81a3663e8a77440d36a.png"/>
          <p:cNvPicPr>
            <a:picLocks noChangeAspect="1"/>
          </p:cNvPicPr>
          <p:nvPr/>
        </p:nvPicPr>
        <p:blipFill>
          <a:blip r:embed="rId8"/>
          <a:srcRect l="-404" r="-404"/>
          <a:stretch/>
        </p:blipFill>
        <p:spPr>
          <a:xfrm>
            <a:off x="4610405" y="3492094"/>
            <a:ext cx="342900" cy="28346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4610405" y="3691433"/>
            <a:ext cx="2971800" cy="1562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· 五堵園區首波進駐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北寧路韌性工程完成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電動運具階段目標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藍色公路試航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港水岸走廊節點啟用</a:t>
            </a:r>
            <a:endParaRPr lang="en-US" sz="1400" dirty="0"/>
          </a:p>
        </p:txBody>
      </p:sp>
      <p:sp>
        <p:nvSpPr>
          <p:cNvPr id="26" name="Text 18"/>
          <p:cNvSpPr txBox="1"/>
          <p:nvPr/>
        </p:nvSpPr>
        <p:spPr>
          <a:xfrm>
            <a:off x="8229600" y="2495398"/>
            <a:ext cx="297180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03 · 2030</a:t>
            </a:r>
            <a:endParaRPr lang="en-US" sz="1100" dirty="0"/>
          </a:p>
        </p:txBody>
      </p:sp>
      <p:sp>
        <p:nvSpPr>
          <p:cNvPr id="27" name="Text 19"/>
          <p:cNvSpPr txBox="1"/>
          <p:nvPr/>
        </p:nvSpPr>
        <p:spPr>
          <a:xfrm>
            <a:off x="8229600" y="2743200"/>
            <a:ext cx="297180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永續期</a:t>
            </a:r>
            <a:endParaRPr lang="en-US" sz="2600" dirty="0"/>
          </a:p>
        </p:txBody>
      </p:sp>
      <p:sp>
        <p:nvSpPr>
          <p:cNvPr id="28" name="Text 20"/>
          <p:cNvSpPr txBox="1"/>
          <p:nvPr/>
        </p:nvSpPr>
        <p:spPr>
          <a:xfrm>
            <a:off x="8229600" y="3139135"/>
            <a:ext cx="297180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kern="0" spc="225" dirty="0">
                <a:solidFill>
                  <a:srgbClr val="67E8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SUSTAINABLE</a:t>
            </a:r>
            <a:endParaRPr lang="en-US" sz="1200" dirty="0"/>
          </a:p>
        </p:txBody>
      </p:sp>
      <p:pic>
        <p:nvPicPr>
          <p:cNvPr id="29" name="Image 6" descr="gen-dedup-14354e9fdc03b9a90f4b8ca0b8561f20.png"/>
          <p:cNvPicPr>
            <a:picLocks noChangeAspect="1"/>
          </p:cNvPicPr>
          <p:nvPr/>
        </p:nvPicPr>
        <p:blipFill>
          <a:blip r:embed="rId9"/>
          <a:srcRect l="-404" r="-404"/>
          <a:stretch/>
        </p:blipFill>
        <p:spPr>
          <a:xfrm>
            <a:off x="8229600" y="3492094"/>
            <a:ext cx="342900" cy="28346"/>
          </a:xfrm>
          <a:prstGeom prst="rect">
            <a:avLst/>
          </a:prstGeom>
        </p:spPr>
      </p:pic>
      <p:sp>
        <p:nvSpPr>
          <p:cNvPr id="30" name="Text 21"/>
          <p:cNvSpPr txBox="1"/>
          <p:nvPr/>
        </p:nvSpPr>
        <p:spPr>
          <a:xfrm>
            <a:off x="8229600" y="3691433"/>
            <a:ext cx="2971800" cy="1562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· 市港空間縫合完成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國際品牌敘事確立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數據驅動滾動治理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六大主軸 KPI 結算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· 智慧海洋示範區成形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1695" y="2286000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61695" y="2286000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381805" y="2286000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381805" y="2286000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001000" y="2286000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01000" y="2286000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61695" y="4381805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61695" y="4381805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381805" y="4381805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381805" y="4381805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001000" y="4381805"/>
            <a:ext cx="3429000" cy="1904695"/>
          </a:xfrm>
          <a:prstGeom prst="roundRect">
            <a:avLst>
              <a:gd name="adj" fmla="val 398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001000" y="4381805"/>
            <a:ext cx="57607" cy="1904695"/>
          </a:xfrm>
          <a:prstGeom prst="roundRect">
            <a:avLst>
              <a:gd name="adj" fmla="val 131746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sp>
        <p:nvSpPr>
          <p:cNvPr id="17" name="Text 15"/>
          <p:cNvSpPr txBox="1"/>
          <p:nvPr/>
        </p:nvSpPr>
        <p:spPr>
          <a:xfrm>
            <a:off x="761695" y="528523"/>
            <a:ext cx="1086307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DASHBOARD</a:t>
            </a:r>
            <a:endParaRPr lang="en-US" sz="1200" dirty="0"/>
          </a:p>
        </p:txBody>
      </p:sp>
      <p:pic>
        <p:nvPicPr>
          <p:cNvPr id="18" name="Image 0" descr="gen-dedup-93891e02e15365f541dadf0927222710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1956816" y="619049"/>
            <a:ext cx="228600" cy="19202"/>
          </a:xfrm>
          <a:prstGeom prst="rect">
            <a:avLst/>
          </a:prstGeom>
        </p:spPr>
      </p:pic>
      <p:sp>
        <p:nvSpPr>
          <p:cNvPr id="19" name="Text 16"/>
          <p:cNvSpPr txBox="1"/>
          <p:nvPr/>
        </p:nvSpPr>
        <p:spPr>
          <a:xfrm>
            <a:off x="2299716" y="514807"/>
            <a:ext cx="186629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2030 KPI 戰情總覽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10777118" y="514807"/>
            <a:ext cx="657454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29 / 31</a:t>
            </a:r>
            <a:endParaRPr lang="en-US" sz="1100" dirty="0"/>
          </a:p>
        </p:txBody>
      </p:sp>
      <p:sp>
        <p:nvSpPr>
          <p:cNvPr id="21" name="Text 18"/>
          <p:cNvSpPr txBox="1"/>
          <p:nvPr/>
        </p:nvSpPr>
        <p:spPr>
          <a:xfrm>
            <a:off x="761695" y="990295"/>
            <a:ext cx="10668305" cy="59070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9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六大主軸 · 2030 量化承諾</a:t>
            </a:r>
            <a:endParaRPr lang="en-US" sz="3900" dirty="0"/>
          </a:p>
        </p:txBody>
      </p:sp>
      <p:sp>
        <p:nvSpPr>
          <p:cNvPr id="22" name="Text 19"/>
          <p:cNvSpPr txBox="1"/>
          <p:nvPr/>
        </p:nvSpPr>
        <p:spPr>
          <a:xfrm>
            <a:off x="761695" y="1708099"/>
            <a:ext cx="10668305" cy="2862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可被監督、可被衡量、可被檢核 — 這就是基隆對市民的契約</a:t>
            </a:r>
            <a:endParaRPr lang="en-US" sz="1500" dirty="0"/>
          </a:p>
        </p:txBody>
      </p:sp>
      <p:sp>
        <p:nvSpPr>
          <p:cNvPr id="23" name="Text 20"/>
          <p:cNvSpPr txBox="1"/>
          <p:nvPr/>
        </p:nvSpPr>
        <p:spPr>
          <a:xfrm>
            <a:off x="1009498" y="2457907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01 · AI</a:t>
            </a:r>
            <a:endParaRPr lang="en-US" sz="900" dirty="0"/>
          </a:p>
        </p:txBody>
      </p:sp>
      <p:sp>
        <p:nvSpPr>
          <p:cNvPr id="24" name="Text 21"/>
          <p:cNvSpPr txBox="1"/>
          <p:nvPr/>
        </p:nvSpPr>
        <p:spPr>
          <a:xfrm>
            <a:off x="1009498" y="266730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智慧治理</a:t>
            </a:r>
            <a:endParaRPr lang="en-US" sz="1500" dirty="0"/>
          </a:p>
        </p:txBody>
      </p:sp>
      <p:sp>
        <p:nvSpPr>
          <p:cNvPr id="25" name="Text 22"/>
          <p:cNvSpPr txBox="1"/>
          <p:nvPr/>
        </p:nvSpPr>
        <p:spPr>
          <a:xfrm>
            <a:off x="1009498" y="3095244"/>
            <a:ext cx="2007108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</a:t>
            </a:r>
            <a:r>
              <a:rPr lang="en-US" sz="24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4800" dirty="0"/>
          </a:p>
        </p:txBody>
      </p:sp>
      <p:sp>
        <p:nvSpPr>
          <p:cNvPr id="26" name="Text 23"/>
          <p:cNvSpPr txBox="1"/>
          <p:nvPr/>
        </p:nvSpPr>
        <p:spPr>
          <a:xfrm>
            <a:off x="1009498" y="3781044"/>
            <a:ext cx="3048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市府跨局處 AI 治理平臺整合率</a:t>
            </a:r>
            <a:endParaRPr lang="en-US" sz="1200" dirty="0"/>
          </a:p>
        </p:txBody>
      </p:sp>
      <p:sp>
        <p:nvSpPr>
          <p:cNvPr id="27" name="Text 24"/>
          <p:cNvSpPr txBox="1"/>
          <p:nvPr/>
        </p:nvSpPr>
        <p:spPr>
          <a:xfrm>
            <a:off x="4629607" y="2457907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02 · INDUSTRY</a:t>
            </a:r>
            <a:endParaRPr lang="en-US" sz="900" dirty="0"/>
          </a:p>
        </p:txBody>
      </p:sp>
      <p:sp>
        <p:nvSpPr>
          <p:cNvPr id="28" name="Text 25"/>
          <p:cNvSpPr txBox="1"/>
          <p:nvPr/>
        </p:nvSpPr>
        <p:spPr>
          <a:xfrm>
            <a:off x="4629607" y="266730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空間促參</a:t>
            </a:r>
            <a:endParaRPr lang="en-US" sz="1500" dirty="0"/>
          </a:p>
        </p:txBody>
      </p:sp>
      <p:sp>
        <p:nvSpPr>
          <p:cNvPr id="29" name="Text 26"/>
          <p:cNvSpPr txBox="1"/>
          <p:nvPr/>
        </p:nvSpPr>
        <p:spPr>
          <a:xfrm>
            <a:off x="4629607" y="3095244"/>
            <a:ext cx="409651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4800" dirty="0"/>
          </a:p>
        </p:txBody>
      </p:sp>
      <p:sp>
        <p:nvSpPr>
          <p:cNvPr id="30" name="Text 27"/>
          <p:cNvSpPr txBox="1"/>
          <p:nvPr/>
        </p:nvSpPr>
        <p:spPr>
          <a:xfrm>
            <a:off x="5113325" y="3409798"/>
            <a:ext cx="181051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個</a:t>
            </a:r>
            <a:endParaRPr lang="en-US" sz="1400" dirty="0"/>
          </a:p>
        </p:txBody>
      </p:sp>
      <p:sp>
        <p:nvSpPr>
          <p:cNvPr id="31" name="Text 28"/>
          <p:cNvSpPr txBox="1"/>
          <p:nvPr/>
        </p:nvSpPr>
        <p:spPr>
          <a:xfrm>
            <a:off x="4629607" y="3781044"/>
            <a:ext cx="30486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關鍵地景促參案啟動（遊艇港 / 水岸 / 魚市）</a:t>
            </a:r>
            <a:endParaRPr lang="en-US" sz="1200" dirty="0"/>
          </a:p>
        </p:txBody>
      </p:sp>
      <p:sp>
        <p:nvSpPr>
          <p:cNvPr id="32" name="Text 29"/>
          <p:cNvSpPr txBox="1"/>
          <p:nvPr/>
        </p:nvSpPr>
        <p:spPr>
          <a:xfrm>
            <a:off x="8248802" y="2457907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03 · RESILIENCE</a:t>
            </a:r>
            <a:endParaRPr lang="en-US" sz="900" dirty="0"/>
          </a:p>
        </p:txBody>
      </p:sp>
      <p:sp>
        <p:nvSpPr>
          <p:cNvPr id="33" name="Text 30"/>
          <p:cNvSpPr txBox="1"/>
          <p:nvPr/>
        </p:nvSpPr>
        <p:spPr>
          <a:xfrm>
            <a:off x="8248802" y="266730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韌性環境</a:t>
            </a:r>
            <a:endParaRPr lang="en-US" sz="1500" dirty="0"/>
          </a:p>
        </p:txBody>
      </p:sp>
      <p:sp>
        <p:nvSpPr>
          <p:cNvPr id="34" name="Text 31"/>
          <p:cNvSpPr txBox="1"/>
          <p:nvPr/>
        </p:nvSpPr>
        <p:spPr>
          <a:xfrm>
            <a:off x="8248802" y="3095244"/>
            <a:ext cx="810158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endParaRPr lang="en-US" sz="4800" dirty="0"/>
          </a:p>
        </p:txBody>
      </p:sp>
      <p:sp>
        <p:nvSpPr>
          <p:cNvPr id="35" name="Text 32"/>
          <p:cNvSpPr txBox="1"/>
          <p:nvPr/>
        </p:nvSpPr>
        <p:spPr>
          <a:xfrm>
            <a:off x="8994953" y="3409798"/>
            <a:ext cx="362102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導程</a:t>
            </a:r>
            <a:endParaRPr lang="en-US" sz="1400" dirty="0"/>
          </a:p>
        </p:txBody>
      </p:sp>
      <p:sp>
        <p:nvSpPr>
          <p:cNvPr id="36" name="Text 33"/>
          <p:cNvSpPr txBox="1"/>
          <p:nvPr/>
        </p:nvSpPr>
        <p:spPr>
          <a:xfrm>
            <a:off x="8248802" y="3781044"/>
            <a:ext cx="3048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救護車全配置心電圖機，連線醫院</a:t>
            </a:r>
            <a:endParaRPr lang="en-US" sz="1200" dirty="0"/>
          </a:p>
        </p:txBody>
      </p:sp>
      <p:sp>
        <p:nvSpPr>
          <p:cNvPr id="37" name="Text 34"/>
          <p:cNvSpPr txBox="1"/>
          <p:nvPr/>
        </p:nvSpPr>
        <p:spPr>
          <a:xfrm>
            <a:off x="1009498" y="4552798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04 · TRANSPORT</a:t>
            </a:r>
            <a:endParaRPr lang="en-US" sz="900" dirty="0"/>
          </a:p>
        </p:txBody>
      </p:sp>
      <p:sp>
        <p:nvSpPr>
          <p:cNvPr id="38" name="Text 35"/>
          <p:cNvSpPr txBox="1"/>
          <p:nvPr/>
        </p:nvSpPr>
        <p:spPr>
          <a:xfrm>
            <a:off x="1009498" y="476219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交通基盤</a:t>
            </a:r>
            <a:endParaRPr lang="en-US" sz="1500" dirty="0"/>
          </a:p>
        </p:txBody>
      </p:sp>
      <p:sp>
        <p:nvSpPr>
          <p:cNvPr id="39" name="Text 36"/>
          <p:cNvSpPr txBox="1"/>
          <p:nvPr/>
        </p:nvSpPr>
        <p:spPr>
          <a:xfrm>
            <a:off x="1009498" y="5191049"/>
            <a:ext cx="1314907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7C3AE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</a:t>
            </a:r>
            <a:endParaRPr lang="en-US" sz="4800" dirty="0"/>
          </a:p>
        </p:txBody>
      </p:sp>
      <p:sp>
        <p:nvSpPr>
          <p:cNvPr id="40" name="Text 37"/>
          <p:cNvSpPr txBox="1"/>
          <p:nvPr/>
        </p:nvSpPr>
        <p:spPr>
          <a:xfrm>
            <a:off x="1009498" y="5876849"/>
            <a:ext cx="3048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基隆捷運 TOD 整合開發完成</a:t>
            </a:r>
            <a:endParaRPr lang="en-US" sz="1200" dirty="0"/>
          </a:p>
        </p:txBody>
      </p:sp>
      <p:sp>
        <p:nvSpPr>
          <p:cNvPr id="41" name="Text 38"/>
          <p:cNvSpPr txBox="1"/>
          <p:nvPr/>
        </p:nvSpPr>
        <p:spPr>
          <a:xfrm>
            <a:off x="4629607" y="4552798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E11D4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05 · CARE</a:t>
            </a:r>
            <a:endParaRPr lang="en-US" sz="900" dirty="0"/>
          </a:p>
        </p:txBody>
      </p:sp>
      <p:sp>
        <p:nvSpPr>
          <p:cNvPr id="42" name="Text 39"/>
          <p:cNvSpPr txBox="1"/>
          <p:nvPr/>
        </p:nvSpPr>
        <p:spPr>
          <a:xfrm>
            <a:off x="4629607" y="476219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全齡照護</a:t>
            </a:r>
            <a:endParaRPr lang="en-US" sz="1500" dirty="0"/>
          </a:p>
        </p:txBody>
      </p:sp>
      <p:sp>
        <p:nvSpPr>
          <p:cNvPr id="43" name="Text 40"/>
          <p:cNvSpPr txBox="1"/>
          <p:nvPr/>
        </p:nvSpPr>
        <p:spPr>
          <a:xfrm>
            <a:off x="4629607" y="5191049"/>
            <a:ext cx="400507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E11D4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4800" dirty="0"/>
          </a:p>
        </p:txBody>
      </p:sp>
      <p:sp>
        <p:nvSpPr>
          <p:cNvPr id="44" name="Text 41"/>
          <p:cNvSpPr txBox="1"/>
          <p:nvPr/>
        </p:nvSpPr>
        <p:spPr>
          <a:xfrm>
            <a:off x="4980737" y="5505602"/>
            <a:ext cx="362102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站式</a:t>
            </a:r>
            <a:endParaRPr lang="en-US" sz="1400" dirty="0"/>
          </a:p>
        </p:txBody>
      </p:sp>
      <p:sp>
        <p:nvSpPr>
          <p:cNvPr id="45" name="Text 42"/>
          <p:cNvSpPr txBox="1"/>
          <p:nvPr/>
        </p:nvSpPr>
        <p:spPr>
          <a:xfrm>
            <a:off x="4629607" y="5876849"/>
            <a:ext cx="3048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長照服務管理所成立 · 智慧穿戴佈建</a:t>
            </a:r>
            <a:endParaRPr lang="en-US" sz="1200" dirty="0"/>
          </a:p>
        </p:txBody>
      </p:sp>
      <p:sp>
        <p:nvSpPr>
          <p:cNvPr id="46" name="Text 43"/>
          <p:cNvSpPr txBox="1"/>
          <p:nvPr/>
        </p:nvSpPr>
        <p:spPr>
          <a:xfrm>
            <a:off x="8248802" y="4552798"/>
            <a:ext cx="304861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PILLAR 06 · EDUCATION</a:t>
            </a:r>
            <a:endParaRPr lang="en-US" sz="900" dirty="0"/>
          </a:p>
        </p:txBody>
      </p:sp>
      <p:sp>
        <p:nvSpPr>
          <p:cNvPr id="47" name="Text 44"/>
          <p:cNvSpPr txBox="1"/>
          <p:nvPr/>
        </p:nvSpPr>
        <p:spPr>
          <a:xfrm>
            <a:off x="8248802" y="4762195"/>
            <a:ext cx="3048610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教育品牌</a:t>
            </a:r>
            <a:endParaRPr lang="en-US" sz="1500" dirty="0"/>
          </a:p>
        </p:txBody>
      </p:sp>
      <p:sp>
        <p:nvSpPr>
          <p:cNvPr id="48" name="Text 45"/>
          <p:cNvSpPr txBox="1"/>
          <p:nvPr/>
        </p:nvSpPr>
        <p:spPr>
          <a:xfrm>
            <a:off x="8248802" y="5191049"/>
            <a:ext cx="400507" cy="609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4800" dirty="0"/>
          </a:p>
        </p:txBody>
      </p:sp>
      <p:sp>
        <p:nvSpPr>
          <p:cNvPr id="49" name="Text 46"/>
          <p:cNvSpPr txBox="1"/>
          <p:nvPr/>
        </p:nvSpPr>
        <p:spPr>
          <a:xfrm>
            <a:off x="8718804" y="5505602"/>
            <a:ext cx="53401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大路徑</a:t>
            </a:r>
            <a:endParaRPr lang="en-US" sz="1400" dirty="0"/>
          </a:p>
        </p:txBody>
      </p:sp>
      <p:sp>
        <p:nvSpPr>
          <p:cNvPr id="50" name="Text 47"/>
          <p:cNvSpPr txBox="1"/>
          <p:nvPr/>
        </p:nvSpPr>
        <p:spPr>
          <a:xfrm>
            <a:off x="8248802" y="5876849"/>
            <a:ext cx="304861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國際文化路徑建構 · 百師擁證 AI 教育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296205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143500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10777118" y="6372454"/>
            <a:ext cx="657454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64748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 / 31</a:t>
            </a:r>
            <a:endParaRPr lang="en-US" sz="1100" dirty="0"/>
          </a:p>
        </p:txBody>
      </p:sp>
      <p:pic>
        <p:nvPicPr>
          <p:cNvPr id="6" name="Image 0" descr="gen-dedup-230192e70fc15f8e69566fd513f459d7.jpg"/>
          <p:cNvPicPr>
            <a:picLocks noChangeAspect="1"/>
          </p:cNvPicPr>
          <p:nvPr/>
        </p:nvPicPr>
        <p:blipFill>
          <a:blip r:embed="rId3"/>
          <a:srcRect l="31250" r="3125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Image 1" descr="gen-dedup-df80c667f4970d2b040a0d32ab552aef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457200" y="5379415"/>
            <a:ext cx="38103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7DD3F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MAYOR'S MESSAGE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457200" y="5608015"/>
            <a:ext cx="38103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基隆的黎明，</a:t>
            </a:r>
            <a:endParaRPr lang="en-US" sz="2400" dirty="0"/>
          </a:p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正在重新升起</a:t>
            </a:r>
            <a:endParaRPr lang="en-US" sz="2400" dirty="0"/>
          </a:p>
        </p:txBody>
      </p:sp>
      <p:sp>
        <p:nvSpPr>
          <p:cNvPr id="10" name="Text 6"/>
          <p:cNvSpPr txBox="1"/>
          <p:nvPr/>
        </p:nvSpPr>
        <p:spPr>
          <a:xfrm>
            <a:off x="5143500" y="580644"/>
            <a:ext cx="135331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PREFACE · 03</a:t>
            </a:r>
            <a:endParaRPr lang="en-US" sz="1100" dirty="0"/>
          </a:p>
        </p:txBody>
      </p:sp>
      <p:pic>
        <p:nvPicPr>
          <p:cNvPr id="11" name="Image 2" descr="gen-dedup-1d7fd6a3ad5d9642693bd080e1611bbb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6605626" y="662026"/>
            <a:ext cx="228600" cy="19202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6948526" y="571500"/>
            <a:ext cx="505663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市長序</a:t>
            </a:r>
            <a:endParaRPr lang="en-US" sz="1100" dirty="0"/>
          </a:p>
        </p:txBody>
      </p:sp>
      <p:sp>
        <p:nvSpPr>
          <p:cNvPr id="13" name="Text 8"/>
          <p:cNvSpPr txBox="1"/>
          <p:nvPr/>
        </p:nvSpPr>
        <p:spPr>
          <a:xfrm>
            <a:off x="5143500" y="1028700"/>
            <a:ext cx="6286500" cy="5239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3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寫給 2030 的基隆人</a:t>
            </a:r>
            <a:endParaRPr lang="en-US" sz="3300" dirty="0"/>
          </a:p>
        </p:txBody>
      </p:sp>
      <p:pic>
        <p:nvPicPr>
          <p:cNvPr id="14" name="Image 3" descr="gen-dedup-a229ea66a0fcb567102aec4ca01f3bf6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5143500" y="1679753"/>
            <a:ext cx="571500" cy="3840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143500" y="2190902"/>
            <a:ext cx="6286500" cy="7626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</a:t>
            </a:r>
            <a:endParaRPr lang="en-US" sz="6000" dirty="0"/>
          </a:p>
        </p:txBody>
      </p:sp>
      <p:sp>
        <p:nvSpPr>
          <p:cNvPr id="16" name="Text 10"/>
          <p:cNvSpPr txBox="1"/>
          <p:nvPr/>
        </p:nvSpPr>
        <p:spPr>
          <a:xfrm>
            <a:off x="5143500" y="2667305"/>
            <a:ext cx="6286500" cy="11722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四年，我們不止做一張藍圖。</a:t>
            </a:r>
            <a:endParaRPr lang="en-US" sz="18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我們在重新定義 — 一座海洋城市，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在 AI 時代，可以長成什麼樣子。</a:t>
            </a:r>
            <a:endParaRPr lang="en-US" sz="1800" dirty="0"/>
          </a:p>
        </p:txBody>
      </p:sp>
      <p:sp>
        <p:nvSpPr>
          <p:cNvPr id="17" name="Shape 11"/>
          <p:cNvSpPr/>
          <p:nvPr/>
        </p:nvSpPr>
        <p:spPr>
          <a:xfrm>
            <a:off x="5143500" y="4943246"/>
            <a:ext cx="6286500" cy="771754"/>
          </a:xfrm>
          <a:prstGeom prst="roundRect">
            <a:avLst>
              <a:gd name="adj" fmla="val 983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Shape 12"/>
          <p:cNvSpPr/>
          <p:nvPr/>
        </p:nvSpPr>
        <p:spPr>
          <a:xfrm>
            <a:off x="5143500" y="4943246"/>
            <a:ext cx="38405" cy="771754"/>
          </a:xfrm>
          <a:prstGeom prst="roundRect">
            <a:avLst>
              <a:gd name="adj" fmla="val 197618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19" name="Text 13"/>
          <p:cNvSpPr txBox="1"/>
          <p:nvPr/>
        </p:nvSpPr>
        <p:spPr>
          <a:xfrm>
            <a:off x="5372100" y="5105095"/>
            <a:ext cx="1562710" cy="2578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謝國樑</a:t>
            </a:r>
            <a:endParaRPr lang="en-US" sz="1400" dirty="0"/>
          </a:p>
        </p:txBody>
      </p:sp>
      <p:sp>
        <p:nvSpPr>
          <p:cNvPr id="20" name="Text 14"/>
          <p:cNvSpPr txBox="1"/>
          <p:nvPr/>
        </p:nvSpPr>
        <p:spPr>
          <a:xfrm>
            <a:off x="5372100" y="5381244"/>
            <a:ext cx="185897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kern="0" spc="7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Mayor · Keelung City</a:t>
            </a:r>
            <a:endParaRPr lang="en-US" sz="1100" dirty="0"/>
          </a:p>
        </p:txBody>
      </p:sp>
      <p:sp>
        <p:nvSpPr>
          <p:cNvPr id="21" name="Text 15"/>
          <p:cNvSpPr txBox="1"/>
          <p:nvPr/>
        </p:nvSpPr>
        <p:spPr>
          <a:xfrm>
            <a:off x="7085686" y="5152644"/>
            <a:ext cx="41532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2026.08</a:t>
            </a:r>
            <a:endParaRPr lang="en-US" sz="900" dirty="0"/>
          </a:p>
        </p:txBody>
      </p:sp>
      <p:sp>
        <p:nvSpPr>
          <p:cNvPr id="22" name="Text 16"/>
          <p:cNvSpPr txBox="1"/>
          <p:nvPr/>
        </p:nvSpPr>
        <p:spPr>
          <a:xfrm>
            <a:off x="7085686" y="5324551"/>
            <a:ext cx="4153205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基隆市政府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F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81f39844cf810c7d4ec06894b172bea0.jpg"/>
          <p:cNvPicPr>
            <a:picLocks noChangeAspect="1"/>
          </p:cNvPicPr>
          <p:nvPr/>
        </p:nvPicPr>
        <p:blipFill>
          <a:blip r:embed="rId3">
            <a:alphaModFix amt="32000"/>
          </a:blip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6f0360c8fa8753397377adc307627294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2" descr="gen-dedup-a9b785f2c4dbc47b3eb1a07caf6014fc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761695" y="528523"/>
            <a:ext cx="1686154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MANIFESTO · 30</a:t>
            </a:r>
            <a:endParaRPr lang="en-US" sz="1200" dirty="0"/>
          </a:p>
        </p:txBody>
      </p:sp>
      <p:pic>
        <p:nvPicPr>
          <p:cNvPr id="7" name="Image 3" descr="gen-dedup-1c271a12acaa2154a16a374ad20a7dd2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2556662" y="619049"/>
            <a:ext cx="228600" cy="19202"/>
          </a:xfrm>
          <a:prstGeom prst="rect">
            <a:avLst/>
          </a:prstGeom>
        </p:spPr>
      </p:pic>
      <p:sp>
        <p:nvSpPr>
          <p:cNvPr id="8" name="Text 2"/>
          <p:cNvSpPr txBox="1"/>
          <p:nvPr/>
        </p:nvSpPr>
        <p:spPr>
          <a:xfrm>
            <a:off x="2899562" y="514807"/>
            <a:ext cx="73426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啟航宣言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30 / 31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761695" y="1524305"/>
            <a:ext cx="10668305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kern="0" spc="45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2030 · 我們的承諾</a:t>
            </a:r>
            <a:endParaRPr lang="en-US" sz="2100" dirty="0"/>
          </a:p>
        </p:txBody>
      </p:sp>
      <p:sp>
        <p:nvSpPr>
          <p:cNvPr id="11" name="Text 5"/>
          <p:cNvSpPr txBox="1"/>
          <p:nvPr/>
        </p:nvSpPr>
        <p:spPr>
          <a:xfrm>
            <a:off x="761695" y="2210105"/>
            <a:ext cx="10668305" cy="2600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這不是</a:t>
            </a:r>
            <a:r>
              <a:rPr lang="en-US" sz="6200" b="1" kern="0" spc="-75" dirty="0">
                <a:solidFill>
                  <a:srgbClr val="94A3B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一份白皮書</a:t>
            </a:r>
            <a:r>
              <a:rPr lang="en-US" sz="6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</a:t>
            </a:r>
            <a:endParaRPr lang="en-US" sz="6200" dirty="0"/>
          </a:p>
          <a:p>
            <a:pPr marL="0" indent="0" algn="l">
              <a:buNone/>
            </a:pPr>
            <a:r>
              <a:rPr lang="en-US" sz="6200" b="1" kern="0" spc="-75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這是</a:t>
            </a:r>
            <a:endParaRPr lang="en-US" sz="6200" dirty="0"/>
          </a:p>
          <a:p>
            <a:pPr marL="0" indent="0" algn="l">
              <a:buNone/>
            </a:pPr>
            <a:r>
              <a:rPr lang="en-US" sz="6200" b="1" kern="0" spc="-75" dirty="0">
                <a:solidFill>
                  <a:srgbClr val="22D3B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基隆對未來的契約。</a:t>
            </a:r>
            <a:endParaRPr lang="en-US" sz="6200" dirty="0"/>
          </a:p>
        </p:txBody>
      </p:sp>
      <p:sp>
        <p:nvSpPr>
          <p:cNvPr id="12" name="Shape 6"/>
          <p:cNvSpPr/>
          <p:nvPr/>
        </p:nvSpPr>
        <p:spPr>
          <a:xfrm>
            <a:off x="761695" y="4677156"/>
            <a:ext cx="10668305" cy="942746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3" name="Shape 7"/>
          <p:cNvSpPr/>
          <p:nvPr/>
        </p:nvSpPr>
        <p:spPr>
          <a:xfrm>
            <a:off x="761695" y="4677156"/>
            <a:ext cx="38405" cy="942746"/>
          </a:xfrm>
          <a:prstGeom prst="rect">
            <a:avLst/>
          </a:prstGeom>
          <a:solidFill>
            <a:srgbClr val="00F2FE"/>
          </a:solidFill>
          <a:ln w="12700">
            <a:solidFill>
              <a:srgbClr val="00F2FE">
                <a:alpha val="0"/>
              </a:srgbClr>
            </a:solidFill>
            <a:prstDash val="solid"/>
          </a:ln>
        </p:spPr>
      </p:sp>
      <p:sp>
        <p:nvSpPr>
          <p:cNvPr id="14" name="Text 8"/>
          <p:cNvSpPr txBox="1"/>
          <p:nvPr/>
        </p:nvSpPr>
        <p:spPr>
          <a:xfrm>
            <a:off x="1067105" y="4905756"/>
            <a:ext cx="1162202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MEASURABLE</a:t>
            </a:r>
            <a:endParaRPr lang="en-US" sz="900" dirty="0"/>
          </a:p>
        </p:txBody>
      </p:sp>
      <p:sp>
        <p:nvSpPr>
          <p:cNvPr id="15" name="Text 9"/>
          <p:cNvSpPr txBox="1"/>
          <p:nvPr/>
        </p:nvSpPr>
        <p:spPr>
          <a:xfrm>
            <a:off x="1067105" y="5095951"/>
            <a:ext cx="1162202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可被衡量</a:t>
            </a:r>
            <a:endParaRPr lang="en-US" sz="1500" dirty="0"/>
          </a:p>
        </p:txBody>
      </p:sp>
      <p:pic>
        <p:nvPicPr>
          <p:cNvPr id="16" name="Image 4" descr="gen-dedup-27f6b3a0db9fcb9190479c46cdd70906.png"/>
          <p:cNvPicPr>
            <a:picLocks noChangeAspect="1"/>
          </p:cNvPicPr>
          <p:nvPr/>
        </p:nvPicPr>
        <p:blipFill>
          <a:blip r:embed="rId7"/>
          <a:srcRect t="-2100" b="-2100"/>
          <a:stretch/>
        </p:blipFill>
        <p:spPr>
          <a:xfrm>
            <a:off x="2513686" y="4910328"/>
            <a:ext cx="9144" cy="476402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2809037" y="4905756"/>
            <a:ext cx="1038758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MONITORED</a:t>
            </a:r>
            <a:endParaRPr lang="en-US" sz="900" dirty="0"/>
          </a:p>
        </p:txBody>
      </p:sp>
      <p:sp>
        <p:nvSpPr>
          <p:cNvPr id="18" name="Text 11"/>
          <p:cNvSpPr txBox="1"/>
          <p:nvPr/>
        </p:nvSpPr>
        <p:spPr>
          <a:xfrm>
            <a:off x="2809037" y="5095951"/>
            <a:ext cx="1038758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可被監督</a:t>
            </a:r>
            <a:endParaRPr lang="en-US" sz="1500" dirty="0"/>
          </a:p>
        </p:txBody>
      </p:sp>
      <p:pic>
        <p:nvPicPr>
          <p:cNvPr id="19" name="Image 5" descr="gen-dedup-27f6b3a0db9fcb9190479c46cdd70906.png"/>
          <p:cNvPicPr>
            <a:picLocks noChangeAspect="1"/>
          </p:cNvPicPr>
          <p:nvPr/>
        </p:nvPicPr>
        <p:blipFill>
          <a:blip r:embed="rId7"/>
          <a:srcRect t="-2100" b="-2100"/>
          <a:stretch/>
        </p:blipFill>
        <p:spPr>
          <a:xfrm>
            <a:off x="4131259" y="4910328"/>
            <a:ext cx="9144" cy="476402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4426610" y="4905756"/>
            <a:ext cx="1286561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FBBF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ACCOUNTABLE</a:t>
            </a:r>
            <a:endParaRPr lang="en-US" sz="900" dirty="0"/>
          </a:p>
        </p:txBody>
      </p:sp>
      <p:sp>
        <p:nvSpPr>
          <p:cNvPr id="21" name="Text 13"/>
          <p:cNvSpPr txBox="1"/>
          <p:nvPr/>
        </p:nvSpPr>
        <p:spPr>
          <a:xfrm>
            <a:off x="4426610" y="5095951"/>
            <a:ext cx="1286561" cy="295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可被檢核</a:t>
            </a:r>
            <a:endParaRPr lang="en-US" sz="1500" dirty="0"/>
          </a:p>
        </p:txBody>
      </p:sp>
      <p:sp>
        <p:nvSpPr>
          <p:cNvPr id="22" name="Text 14"/>
          <p:cNvSpPr txBox="1"/>
          <p:nvPr/>
        </p:nvSpPr>
        <p:spPr>
          <a:xfrm>
            <a:off x="5992063" y="5014570"/>
            <a:ext cx="5172761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這就是基隆對市民的契約</a:t>
            </a:r>
            <a:endParaRPr lang="en-US" sz="1400" dirty="0"/>
          </a:p>
        </p:txBody>
      </p:sp>
      <p:pic>
        <p:nvPicPr>
          <p:cNvPr id="23" name="Image 6" descr="gen-dedup-8d1711af213eea7dbdfca6676eb8aa82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695" y="6426403"/>
            <a:ext cx="75895" cy="75895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933602" y="6372454"/>
            <a:ext cx="14100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F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gen-dedup-749a6d28b07f79765b3722cdf9e5b96a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gen-dedup-a9b785f2c4dbc47b3eb1a07caf6014fc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2" descr="gen-dedup-b0ce249d1f428f5c6f3b6ef1f8575952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5542" y="1714500"/>
            <a:ext cx="95098" cy="9509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202022" y="1666951"/>
            <a:ext cx="2018995" cy="1911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375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· 2030</a:t>
            </a:r>
            <a:endParaRPr lang="en-US" sz="1200" dirty="0"/>
          </a:p>
        </p:txBody>
      </p:sp>
      <p:sp>
        <p:nvSpPr>
          <p:cNvPr id="7" name="Shape 2"/>
          <p:cNvSpPr/>
          <p:nvPr/>
        </p:nvSpPr>
        <p:spPr>
          <a:xfrm>
            <a:off x="4730191" y="1524305"/>
            <a:ext cx="2734056" cy="476402"/>
          </a:xfrm>
          <a:prstGeom prst="roundRect">
            <a:avLst>
              <a:gd name="adj" fmla="val 49904"/>
            </a:avLst>
          </a:prstGeom>
          <a:noFill/>
          <a:ln w="12700">
            <a:solidFill>
              <a:srgbClr val="00F2FE">
                <a:alpha val="30000"/>
              </a:srgbClr>
            </a:solidFill>
            <a:prstDash val="solid"/>
          </a:ln>
        </p:spPr>
      </p:sp>
      <p:sp>
        <p:nvSpPr>
          <p:cNvPr id="8" name="Text 3"/>
          <p:cNvSpPr txBox="1"/>
          <p:nvPr/>
        </p:nvSpPr>
        <p:spPr>
          <a:xfrm>
            <a:off x="0" y="3604565"/>
            <a:ext cx="12192610" cy="4005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2100" kern="0" spc="6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讓我們，一起把基隆推向 2030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2471623" y="2104949"/>
            <a:ext cx="7259422" cy="14383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7800" b="1" kern="0" spc="-75" dirty="0">
                <a:solidFill>
                  <a:srgbClr val="22D3B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謝謝您的傾聽</a:t>
            </a:r>
            <a:endParaRPr lang="en-US" sz="7800" dirty="0"/>
          </a:p>
        </p:txBody>
      </p:sp>
      <p:sp>
        <p:nvSpPr>
          <p:cNvPr id="10" name="Shape 5"/>
          <p:cNvSpPr/>
          <p:nvPr/>
        </p:nvSpPr>
        <p:spPr>
          <a:xfrm>
            <a:off x="5419649" y="4828946"/>
            <a:ext cx="114300" cy="114300"/>
          </a:xfrm>
          <a:prstGeom prst="ellipse">
            <a:avLst/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5667451" y="4828946"/>
            <a:ext cx="114300" cy="114300"/>
          </a:xfrm>
          <a:prstGeom prst="ellipse">
            <a:avLst/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5915254" y="4828946"/>
            <a:ext cx="114300" cy="114300"/>
          </a:xfrm>
          <a:prstGeom prst="ellipse">
            <a:avLst/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8"/>
          <p:cNvSpPr/>
          <p:nvPr/>
        </p:nvSpPr>
        <p:spPr>
          <a:xfrm>
            <a:off x="6163056" y="4828946"/>
            <a:ext cx="114300" cy="11430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9"/>
          <p:cNvSpPr/>
          <p:nvPr/>
        </p:nvSpPr>
        <p:spPr>
          <a:xfrm>
            <a:off x="6409944" y="4828946"/>
            <a:ext cx="114300" cy="114300"/>
          </a:xfrm>
          <a:prstGeom prst="ellipse">
            <a:avLst/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657746" y="4828946"/>
            <a:ext cx="114300" cy="114300"/>
          </a:xfrm>
          <a:prstGeom prst="ellipse">
            <a:avLst/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1"/>
          <p:cNvSpPr txBox="1"/>
          <p:nvPr/>
        </p:nvSpPr>
        <p:spPr>
          <a:xfrm>
            <a:off x="-119505" y="5090136"/>
            <a:ext cx="121926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kern="0" spc="3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SIX PILLARS · ONE CITY · ONE FUTURE</a:t>
            </a:r>
            <a:endParaRPr lang="en-US" sz="1100" dirty="0"/>
          </a:p>
        </p:txBody>
      </p:sp>
      <p:sp>
        <p:nvSpPr>
          <p:cNvPr id="17" name="Text 12"/>
          <p:cNvSpPr txBox="1"/>
          <p:nvPr/>
        </p:nvSpPr>
        <p:spPr>
          <a:xfrm>
            <a:off x="0" y="4905756"/>
            <a:ext cx="121926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67E8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ISSUED BY</a:t>
            </a:r>
            <a:endParaRPr lang="en-US" sz="1100" dirty="0"/>
          </a:p>
        </p:txBody>
      </p:sp>
      <p:sp>
        <p:nvSpPr>
          <p:cNvPr id="18" name="Text 13"/>
          <p:cNvSpPr txBox="1"/>
          <p:nvPr/>
        </p:nvSpPr>
        <p:spPr>
          <a:xfrm>
            <a:off x="-915" y="5256557"/>
            <a:ext cx="12192610" cy="3337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基隆市政府</a:t>
            </a:r>
            <a:endParaRPr lang="en-US" sz="1800" dirty="0"/>
          </a:p>
        </p:txBody>
      </p:sp>
      <p:sp>
        <p:nvSpPr>
          <p:cNvPr id="19" name="Text 14"/>
          <p:cNvSpPr txBox="1"/>
          <p:nvPr/>
        </p:nvSpPr>
        <p:spPr>
          <a:xfrm>
            <a:off x="0" y="5544007"/>
            <a:ext cx="121926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00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CITY GOVERNMENT · 2026.08 · V3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761695" y="6426403"/>
            <a:ext cx="75895" cy="75895"/>
          </a:xfrm>
          <a:prstGeom prst="ellipse">
            <a:avLst/>
          </a:prstGeom>
          <a:solidFill>
            <a:srgbClr val="0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6"/>
          <p:cNvSpPr txBox="1"/>
          <p:nvPr/>
        </p:nvSpPr>
        <p:spPr>
          <a:xfrm>
            <a:off x="933602" y="6372454"/>
            <a:ext cx="3081528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 · WHITE PAPER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10340950" y="6372454"/>
            <a:ext cx="1095451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31 / 31 · END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0c96bcafb251a9f1b6a15c782c9bc2fe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2476195"/>
            <a:ext cx="2076602" cy="361919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24761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933395" y="2476195"/>
            <a:ext cx="2076602" cy="361919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933395" y="24761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05095" y="2476195"/>
            <a:ext cx="2076602" cy="361919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105095" y="24761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276795" y="2476195"/>
            <a:ext cx="2076602" cy="361919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276795" y="24761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9448495" y="2476195"/>
            <a:ext cx="1981505" cy="3619195"/>
          </a:xfrm>
          <a:prstGeom prst="roundRect">
            <a:avLst>
              <a:gd name="adj" fmla="val 4799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2"/>
          <p:cNvSpPr txBox="1"/>
          <p:nvPr/>
        </p:nvSpPr>
        <p:spPr>
          <a:xfrm>
            <a:off x="761695" y="528523"/>
            <a:ext cx="14484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CONTEXT · 04</a:t>
            </a:r>
            <a:endParaRPr lang="en-US" sz="1200" dirty="0"/>
          </a:p>
        </p:txBody>
      </p:sp>
      <p:pic>
        <p:nvPicPr>
          <p:cNvPr id="16" name="Image 1" descr="gen-dedup-93891e02e15365f541dadf0927222710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316175" y="619049"/>
            <a:ext cx="228600" cy="19202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2659075" y="514807"/>
            <a:ext cx="9144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為何是現在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 / 31</a:t>
            </a:r>
            <a:endParaRPr lang="en-US" sz="1100" dirty="0"/>
          </a:p>
        </p:txBody>
      </p:sp>
      <p:sp>
        <p:nvSpPr>
          <p:cNvPr id="19" name="Text 15"/>
          <p:cNvSpPr txBox="1"/>
          <p:nvPr/>
        </p:nvSpPr>
        <p:spPr>
          <a:xfrm>
            <a:off x="761695" y="1028700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基隆，正站在 </a:t>
            </a:r>
            <a:r>
              <a:rPr lang="en-US" sz="4200" b="1" kern="0" spc="-37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城市轉折點</a:t>
            </a:r>
            <a:endParaRPr lang="en-US" sz="4200" dirty="0"/>
          </a:p>
        </p:txBody>
      </p:sp>
      <p:sp>
        <p:nvSpPr>
          <p:cNvPr id="20" name="Text 16"/>
          <p:cNvSpPr txBox="1"/>
          <p:nvPr/>
        </p:nvSpPr>
        <p:spPr>
          <a:xfrm>
            <a:off x="761695" y="1775765"/>
            <a:ext cx="1066830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五股力量正在同時匯聚 — 這是一座城市重新定義自己的最佳時機</a:t>
            </a:r>
            <a:endParaRPr lang="en-US" sz="1800" dirty="0"/>
          </a:p>
        </p:txBody>
      </p:sp>
      <p:sp>
        <p:nvSpPr>
          <p:cNvPr id="21" name="Text 17"/>
          <p:cNvSpPr txBox="1"/>
          <p:nvPr/>
        </p:nvSpPr>
        <p:spPr>
          <a:xfrm>
            <a:off x="952805" y="2704795"/>
            <a:ext cx="1714500" cy="4864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0284C7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01</a:t>
            </a:r>
            <a:endParaRPr lang="en-US" sz="3800" dirty="0"/>
          </a:p>
        </p:txBody>
      </p:sp>
      <p:sp>
        <p:nvSpPr>
          <p:cNvPr id="22" name="Text 18"/>
          <p:cNvSpPr txBox="1"/>
          <p:nvPr/>
        </p:nvSpPr>
        <p:spPr>
          <a:xfrm>
            <a:off x="952805" y="3359506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 浪潮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來臨</a:t>
            </a:r>
            <a:endParaRPr lang="en-US" sz="1800" dirty="0"/>
          </a:p>
        </p:txBody>
      </p:sp>
      <p:sp>
        <p:nvSpPr>
          <p:cNvPr id="23" name="Text 19"/>
          <p:cNvSpPr txBox="1"/>
          <p:nvPr/>
        </p:nvSpPr>
        <p:spPr>
          <a:xfrm>
            <a:off x="952805" y="4086454"/>
            <a:ext cx="1714500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算力、數據、模型成為新基礎建設，城市必須回應</a:t>
            </a:r>
            <a:endParaRPr lang="en-US" sz="1200" dirty="0"/>
          </a:p>
        </p:txBody>
      </p:sp>
      <p:sp>
        <p:nvSpPr>
          <p:cNvPr id="24" name="Text 20"/>
          <p:cNvSpPr txBox="1"/>
          <p:nvPr/>
        </p:nvSpPr>
        <p:spPr>
          <a:xfrm>
            <a:off x="3124505" y="2704795"/>
            <a:ext cx="1714500" cy="4864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D9770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</a:t>
            </a:r>
            <a:endParaRPr lang="en-US" sz="3800" dirty="0"/>
          </a:p>
        </p:txBody>
      </p:sp>
      <p:sp>
        <p:nvSpPr>
          <p:cNvPr id="25" name="Text 21"/>
          <p:cNvSpPr txBox="1"/>
          <p:nvPr/>
        </p:nvSpPr>
        <p:spPr>
          <a:xfrm>
            <a:off x="3124505" y="3359506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產業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轉型壓力</a:t>
            </a:r>
            <a:endParaRPr lang="en-US" sz="1800" dirty="0"/>
          </a:p>
        </p:txBody>
      </p:sp>
      <p:sp>
        <p:nvSpPr>
          <p:cNvPr id="26" name="Text 22"/>
          <p:cNvSpPr txBox="1"/>
          <p:nvPr/>
        </p:nvSpPr>
        <p:spPr>
          <a:xfrm>
            <a:off x="3124505" y="4086454"/>
            <a:ext cx="1714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傳統港運單一結構，需要新引擎與新空間</a:t>
            </a:r>
            <a:endParaRPr lang="en-US" sz="1200" dirty="0"/>
          </a:p>
        </p:txBody>
      </p:sp>
      <p:sp>
        <p:nvSpPr>
          <p:cNvPr id="27" name="Text 23"/>
          <p:cNvSpPr txBox="1"/>
          <p:nvPr/>
        </p:nvSpPr>
        <p:spPr>
          <a:xfrm>
            <a:off x="5296205" y="2704795"/>
            <a:ext cx="1714500" cy="4864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</a:t>
            </a:r>
            <a:endParaRPr lang="en-US" sz="3800" dirty="0"/>
          </a:p>
        </p:txBody>
      </p:sp>
      <p:sp>
        <p:nvSpPr>
          <p:cNvPr id="28" name="Text 24"/>
          <p:cNvSpPr txBox="1"/>
          <p:nvPr/>
        </p:nvSpPr>
        <p:spPr>
          <a:xfrm>
            <a:off x="5296205" y="3359506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氣候變遷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逼近</a:t>
            </a:r>
            <a:endParaRPr lang="en-US" sz="1800" dirty="0"/>
          </a:p>
        </p:txBody>
      </p:sp>
      <p:sp>
        <p:nvSpPr>
          <p:cNvPr id="29" name="Text 25"/>
          <p:cNvSpPr txBox="1"/>
          <p:nvPr/>
        </p:nvSpPr>
        <p:spPr>
          <a:xfrm>
            <a:off x="5296205" y="4086454"/>
            <a:ext cx="1714500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極端降雨、海平面上升、海岸侵蝕已是現在進行式</a:t>
            </a:r>
            <a:endParaRPr lang="en-US" sz="1200" dirty="0"/>
          </a:p>
        </p:txBody>
      </p:sp>
      <p:sp>
        <p:nvSpPr>
          <p:cNvPr id="30" name="Text 26"/>
          <p:cNvSpPr txBox="1"/>
          <p:nvPr/>
        </p:nvSpPr>
        <p:spPr>
          <a:xfrm>
            <a:off x="7467905" y="2704795"/>
            <a:ext cx="1714500" cy="4864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E11D4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</a:t>
            </a:r>
            <a:endParaRPr lang="en-US" sz="3800" dirty="0"/>
          </a:p>
        </p:txBody>
      </p:sp>
      <p:sp>
        <p:nvSpPr>
          <p:cNvPr id="31" name="Text 27"/>
          <p:cNvSpPr txBox="1"/>
          <p:nvPr/>
        </p:nvSpPr>
        <p:spPr>
          <a:xfrm>
            <a:off x="7467905" y="3359506"/>
            <a:ext cx="17145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人口結構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翻轉</a:t>
            </a:r>
            <a:endParaRPr lang="en-US" sz="1800" dirty="0"/>
          </a:p>
        </p:txBody>
      </p:sp>
      <p:sp>
        <p:nvSpPr>
          <p:cNvPr id="32" name="Text 28"/>
          <p:cNvSpPr txBox="1"/>
          <p:nvPr/>
        </p:nvSpPr>
        <p:spPr>
          <a:xfrm>
            <a:off x="7467905" y="4086454"/>
            <a:ext cx="1714500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超高齡、少子化、青年外流 — 城市必須變得宜居</a:t>
            </a:r>
            <a:endParaRPr lang="en-US" sz="1200" dirty="0"/>
          </a:p>
        </p:txBody>
      </p:sp>
      <p:sp>
        <p:nvSpPr>
          <p:cNvPr id="33" name="Text 29"/>
          <p:cNvSpPr txBox="1"/>
          <p:nvPr/>
        </p:nvSpPr>
        <p:spPr>
          <a:xfrm>
            <a:off x="9639605" y="2704795"/>
            <a:ext cx="1619402" cy="4864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00F2F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</a:t>
            </a:r>
            <a:endParaRPr lang="en-US" sz="3800" dirty="0"/>
          </a:p>
        </p:txBody>
      </p:sp>
      <p:sp>
        <p:nvSpPr>
          <p:cNvPr id="34" name="Text 30"/>
          <p:cNvSpPr txBox="1"/>
          <p:nvPr/>
        </p:nvSpPr>
        <p:spPr>
          <a:xfrm>
            <a:off x="9639605" y="3359506"/>
            <a:ext cx="16194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治理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升級契機</a:t>
            </a:r>
            <a:endParaRPr lang="en-US" sz="1800" dirty="0"/>
          </a:p>
        </p:txBody>
      </p:sp>
      <p:sp>
        <p:nvSpPr>
          <p:cNvPr id="35" name="Text 31"/>
          <p:cNvSpPr txBox="1"/>
          <p:nvPr/>
        </p:nvSpPr>
        <p:spPr>
          <a:xfrm>
            <a:off x="9639605" y="4086454"/>
            <a:ext cx="161940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BD5E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數位治理、跨局處整合、市民參與全面進化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807090a563f291752bd9d59b1dac9a47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761695" y="2476195"/>
            <a:ext cx="3429000" cy="361919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381805" y="2476195"/>
            <a:ext cx="3429000" cy="3619195"/>
          </a:xfrm>
          <a:prstGeom prst="roundRect">
            <a:avLst>
              <a:gd name="adj" fmla="val 38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381805" y="2476195"/>
            <a:ext cx="3429000" cy="57607"/>
          </a:xfrm>
          <a:prstGeom prst="roundRect">
            <a:avLst>
              <a:gd name="adj" fmla="val 231747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8001000" y="2476195"/>
            <a:ext cx="3429000" cy="3619195"/>
          </a:xfrm>
          <a:prstGeom prst="roundRect">
            <a:avLst>
              <a:gd name="adj" fmla="val 38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001000" y="2476195"/>
            <a:ext cx="3429000" cy="57607"/>
          </a:xfrm>
          <a:prstGeom prst="roundRect">
            <a:avLst>
              <a:gd name="adj" fmla="val 231747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761695" y="528523"/>
            <a:ext cx="962863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DNA · 05</a:t>
            </a:r>
            <a:endParaRPr lang="en-US" sz="1200" dirty="0"/>
          </a:p>
        </p:txBody>
      </p:sp>
      <p:pic>
        <p:nvPicPr>
          <p:cNvPr id="11" name="Image 1" descr="gen-dedup-93891e02e15365f541dadf0927222710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1836115" y="619049"/>
            <a:ext cx="228600" cy="19202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2179015" y="514807"/>
            <a:ext cx="73426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城市基因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 / 31</a:t>
            </a:r>
            <a:endParaRPr lang="en-US" sz="1100" dirty="0"/>
          </a:p>
        </p:txBody>
      </p:sp>
      <p:sp>
        <p:nvSpPr>
          <p:cNvPr id="14" name="Text 10"/>
          <p:cNvSpPr txBox="1"/>
          <p:nvPr/>
        </p:nvSpPr>
        <p:spPr>
          <a:xfrm>
            <a:off x="761695" y="1028700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三股基因，重新編織 2030 的基隆</a:t>
            </a:r>
            <a:endParaRPr lang="en-US" sz="4200" dirty="0"/>
          </a:p>
        </p:txBody>
      </p:sp>
      <p:sp>
        <p:nvSpPr>
          <p:cNvPr id="15" name="Text 11"/>
          <p:cNvSpPr txBox="1"/>
          <p:nvPr/>
        </p:nvSpPr>
        <p:spPr>
          <a:xfrm>
            <a:off x="761695" y="1775765"/>
            <a:ext cx="10668305" cy="3246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每一個基因都不能單獨存在 — 它們必須交織，才能定義「基隆」</a:t>
            </a:r>
            <a:endParaRPr lang="en-US" sz="1700" dirty="0"/>
          </a:p>
        </p:txBody>
      </p:sp>
      <p:sp>
        <p:nvSpPr>
          <p:cNvPr id="16" name="Text 12"/>
          <p:cNvSpPr txBox="1"/>
          <p:nvPr/>
        </p:nvSpPr>
        <p:spPr>
          <a:xfrm>
            <a:off x="1009498" y="2723998"/>
            <a:ext cx="29343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67E8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DNA · 01</a:t>
            </a:r>
            <a:endParaRPr lang="en-US" sz="1100" dirty="0"/>
          </a:p>
        </p:txBody>
      </p:sp>
      <p:sp>
        <p:nvSpPr>
          <p:cNvPr id="17" name="Text 13"/>
          <p:cNvSpPr txBox="1"/>
          <p:nvPr/>
        </p:nvSpPr>
        <p:spPr>
          <a:xfrm>
            <a:off x="1009498" y="2971800"/>
            <a:ext cx="2934310" cy="7626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6000" b="1" kern="0" spc="60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</a:t>
            </a:r>
            <a:endParaRPr lang="en-US" sz="6000" dirty="0"/>
          </a:p>
        </p:txBody>
      </p:sp>
      <p:sp>
        <p:nvSpPr>
          <p:cNvPr id="18" name="Text 14"/>
          <p:cNvSpPr txBox="1"/>
          <p:nvPr/>
        </p:nvSpPr>
        <p:spPr>
          <a:xfrm>
            <a:off x="1009498" y="3791102"/>
            <a:ext cx="29343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kern="0" spc="450" dirty="0">
                <a:solidFill>
                  <a:srgbClr val="CFF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OCEAN</a:t>
            </a:r>
            <a:endParaRPr lang="en-US" sz="1400" dirty="0"/>
          </a:p>
        </p:txBody>
      </p:sp>
      <p:pic>
        <p:nvPicPr>
          <p:cNvPr id="19" name="Image 2" descr="gen-dedup-65b0213b40ff6c808e092c10fa50f972.png"/>
          <p:cNvPicPr>
            <a:picLocks noChangeAspect="1"/>
          </p:cNvPicPr>
          <p:nvPr/>
        </p:nvPicPr>
        <p:blipFill>
          <a:blip r:embed="rId5"/>
          <a:srcRect l="-404" r="-404"/>
          <a:stretch/>
        </p:blipFill>
        <p:spPr>
          <a:xfrm>
            <a:off x="1009498" y="4238244"/>
            <a:ext cx="457200" cy="28346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009498" y="4438498"/>
            <a:ext cx="293431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港口、漁港、海岸、海洋教育、海洋科技 — 是城市的</a:t>
            </a:r>
            <a:r>
              <a:rPr lang="en-US" sz="1500" b="1" dirty="0">
                <a:solidFill>
                  <a:srgbClr val="67E8F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基礎</a:t>
            </a:r>
            <a:r>
              <a:rPr lang="en-US" sz="1500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，也是未來的</a:t>
            </a:r>
            <a:r>
              <a:rPr lang="en-US" sz="1500" b="1" dirty="0">
                <a:solidFill>
                  <a:srgbClr val="67E8F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競爭力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4629607" y="2723998"/>
            <a:ext cx="29343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DNA · 02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4629607" y="2971800"/>
            <a:ext cx="2934310" cy="7626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6000" b="1" kern="0" spc="6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智慧</a:t>
            </a:r>
            <a:endParaRPr lang="en-US" sz="6000" dirty="0"/>
          </a:p>
        </p:txBody>
      </p:sp>
      <p:sp>
        <p:nvSpPr>
          <p:cNvPr id="23" name="Text 18"/>
          <p:cNvSpPr txBox="1"/>
          <p:nvPr/>
        </p:nvSpPr>
        <p:spPr>
          <a:xfrm>
            <a:off x="4629607" y="3791102"/>
            <a:ext cx="29343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kern="0" spc="4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SMART</a:t>
            </a:r>
            <a:endParaRPr lang="en-US" sz="1400" dirty="0"/>
          </a:p>
        </p:txBody>
      </p:sp>
      <p:pic>
        <p:nvPicPr>
          <p:cNvPr id="24" name="Image 3" descr="gen-dedup-da6c7d4cfc667668121e9307eee9eb94.png"/>
          <p:cNvPicPr>
            <a:picLocks noChangeAspect="1"/>
          </p:cNvPicPr>
          <p:nvPr/>
        </p:nvPicPr>
        <p:blipFill>
          <a:blip r:embed="rId6"/>
          <a:srcRect l="-404" r="-404"/>
          <a:stretch/>
        </p:blipFill>
        <p:spPr>
          <a:xfrm>
            <a:off x="4629607" y="4238244"/>
            <a:ext cx="457200" cy="28346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4629607" y="4438498"/>
            <a:ext cx="293431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AI、IoT、大數據、數位雙生 — 是提升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行政效率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、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公共安全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生活品質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的關鍵工具</a:t>
            </a:r>
            <a:endParaRPr lang="en-US" sz="1500" dirty="0"/>
          </a:p>
        </p:txBody>
      </p:sp>
      <p:sp>
        <p:nvSpPr>
          <p:cNvPr id="26" name="Text 20"/>
          <p:cNvSpPr txBox="1"/>
          <p:nvPr/>
        </p:nvSpPr>
        <p:spPr>
          <a:xfrm>
            <a:off x="8248802" y="2723998"/>
            <a:ext cx="2934310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DNA · 03</a:t>
            </a:r>
            <a:endParaRPr lang="en-US" sz="1100" dirty="0"/>
          </a:p>
        </p:txBody>
      </p:sp>
      <p:sp>
        <p:nvSpPr>
          <p:cNvPr id="27" name="Text 21"/>
          <p:cNvSpPr txBox="1"/>
          <p:nvPr/>
        </p:nvSpPr>
        <p:spPr>
          <a:xfrm>
            <a:off x="8248802" y="2971800"/>
            <a:ext cx="2934310" cy="7626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6000" b="1" kern="0" spc="600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共榮</a:t>
            </a:r>
            <a:endParaRPr lang="en-US" sz="6000" dirty="0"/>
          </a:p>
        </p:txBody>
      </p:sp>
      <p:sp>
        <p:nvSpPr>
          <p:cNvPr id="28" name="Text 22"/>
          <p:cNvSpPr txBox="1"/>
          <p:nvPr/>
        </p:nvSpPr>
        <p:spPr>
          <a:xfrm>
            <a:off x="8248802" y="3791102"/>
            <a:ext cx="2934310" cy="2194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kern="0" spc="4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PROSPERITY</a:t>
            </a:r>
            <a:endParaRPr lang="en-US" sz="1400" dirty="0"/>
          </a:p>
        </p:txBody>
      </p:sp>
      <p:pic>
        <p:nvPicPr>
          <p:cNvPr id="29" name="Image 4" descr="gen-dedup-ed0e3ff7c24a871cb4f3dda062368c18.png"/>
          <p:cNvPicPr>
            <a:picLocks noChangeAspect="1"/>
          </p:cNvPicPr>
          <p:nvPr/>
        </p:nvPicPr>
        <p:blipFill>
          <a:blip r:embed="rId7"/>
          <a:srcRect l="-404" r="-404"/>
          <a:stretch/>
        </p:blipFill>
        <p:spPr>
          <a:xfrm>
            <a:off x="8248802" y="4238244"/>
            <a:ext cx="457200" cy="28346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8248802" y="4438498"/>
            <a:ext cx="293431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氣候韌性、全齡照護、文化扎根、社區共創 — 讓</a:t>
            </a:r>
            <a:r>
              <a:rPr lang="en-US" sz="1500" b="1" dirty="0">
                <a:solidFill>
                  <a:srgbClr val="05966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市民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、</a:t>
            </a:r>
            <a:r>
              <a:rPr lang="en-US" sz="1500" b="1" dirty="0">
                <a:solidFill>
                  <a:srgbClr val="05966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產業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</a:t>
            </a:r>
            <a:r>
              <a:rPr lang="en-US" sz="1500" b="1" dirty="0">
                <a:solidFill>
                  <a:srgbClr val="05966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環境</a:t>
            </a:r>
            <a:r>
              <a:rPr lang="en-US" sz="15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同時受益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039684863d324ff32b1acc0945bf8e40.png"/>
          <p:cNvPicPr>
            <a:picLocks noChangeAspect="1"/>
          </p:cNvPicPr>
          <p:nvPr/>
        </p:nvPicPr>
        <p:blipFill>
          <a:blip r:embed="rId3"/>
          <a:srcRect t="-401" b="-401"/>
          <a:stretch/>
        </p:blipFill>
        <p:spPr>
          <a:xfrm>
            <a:off x="0" y="0"/>
            <a:ext cx="12191695" cy="5760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1695" y="1904695"/>
            <a:ext cx="10668305" cy="838505"/>
          </a:xfrm>
          <a:prstGeom prst="roundRect">
            <a:avLst>
              <a:gd name="adj" fmla="val 9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1904695"/>
            <a:ext cx="57607" cy="838505"/>
          </a:xfrm>
          <a:prstGeom prst="roundRect">
            <a:avLst>
              <a:gd name="adj" fmla="val 131746"/>
            </a:avLst>
          </a:prstGeom>
          <a:solidFill>
            <a:srgbClr val="0891B2"/>
          </a:solidFill>
          <a:ln w="12700">
            <a:solidFill>
              <a:srgbClr val="0891B2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61695" y="2857500"/>
            <a:ext cx="10668305" cy="838505"/>
          </a:xfrm>
          <a:prstGeom prst="roundRect">
            <a:avLst>
              <a:gd name="adj" fmla="val 9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1695" y="2857500"/>
            <a:ext cx="57607" cy="838505"/>
          </a:xfrm>
          <a:prstGeom prst="roundRect">
            <a:avLst>
              <a:gd name="adj" fmla="val 131746"/>
            </a:avLst>
          </a:prstGeom>
          <a:solidFill>
            <a:srgbClr val="0284C7"/>
          </a:solidFill>
          <a:ln w="12700">
            <a:solidFill>
              <a:srgbClr val="0284C7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61695" y="3810305"/>
            <a:ext cx="10668305" cy="838505"/>
          </a:xfrm>
          <a:prstGeom prst="roundRect">
            <a:avLst>
              <a:gd name="adj" fmla="val 9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61695" y="3810305"/>
            <a:ext cx="57607" cy="838505"/>
          </a:xfrm>
          <a:prstGeom prst="roundRect">
            <a:avLst>
              <a:gd name="adj" fmla="val 131746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61695" y="4762195"/>
            <a:ext cx="10668305" cy="838505"/>
          </a:xfrm>
          <a:prstGeom prst="roundRect">
            <a:avLst>
              <a:gd name="adj" fmla="val 9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61695" y="4762195"/>
            <a:ext cx="57607" cy="838505"/>
          </a:xfrm>
          <a:prstGeom prst="roundRect">
            <a:avLst>
              <a:gd name="adj" fmla="val 131746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61695" y="5715000"/>
            <a:ext cx="10668305" cy="838505"/>
          </a:xfrm>
          <a:prstGeom prst="roundRect">
            <a:avLst>
              <a:gd name="adj" fmla="val 9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761695" y="5715000"/>
            <a:ext cx="57607" cy="838505"/>
          </a:xfrm>
          <a:prstGeom prst="roundRect">
            <a:avLst>
              <a:gd name="adj" fmla="val 131746"/>
            </a:avLst>
          </a:prstGeom>
          <a:solidFill>
            <a:srgbClr val="E11D48"/>
          </a:solidFill>
          <a:ln w="12700">
            <a:solidFill>
              <a:srgbClr val="E11D48">
                <a:alpha val="0"/>
              </a:srgbClr>
            </a:solidFill>
            <a:prstDash val="solid"/>
          </a:ln>
        </p:spPr>
      </p:sp>
      <p:sp>
        <p:nvSpPr>
          <p:cNvPr id="16" name="Text 13"/>
          <p:cNvSpPr txBox="1"/>
          <p:nvPr/>
        </p:nvSpPr>
        <p:spPr>
          <a:xfrm>
            <a:off x="761695" y="528523"/>
            <a:ext cx="1324051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VISION · 06</a:t>
            </a:r>
            <a:endParaRPr lang="en-US" sz="1200" dirty="0"/>
          </a:p>
        </p:txBody>
      </p:sp>
      <p:pic>
        <p:nvPicPr>
          <p:cNvPr id="17" name="Image 1" descr="gen-dedup-93891e02e15365f541dadf0927222710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196389" y="619049"/>
            <a:ext cx="228600" cy="19202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2539289" y="514807"/>
            <a:ext cx="1717243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願景定位 · 第五節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06 / 31</a:t>
            </a:r>
            <a:endParaRPr lang="en-US" sz="1100" dirty="0"/>
          </a:p>
        </p:txBody>
      </p:sp>
      <p:sp>
        <p:nvSpPr>
          <p:cNvPr id="20" name="Text 16"/>
          <p:cNvSpPr txBox="1"/>
          <p:nvPr/>
        </p:nvSpPr>
        <p:spPr>
          <a:xfrm>
            <a:off x="761695" y="1028700"/>
            <a:ext cx="10668305" cy="5340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五層前瞻政策意義</a:t>
            </a:r>
            <a:endParaRPr lang="en-US" sz="3600" dirty="0"/>
          </a:p>
        </p:txBody>
      </p:sp>
      <p:sp>
        <p:nvSpPr>
          <p:cNvPr id="21" name="Text 17"/>
          <p:cNvSpPr txBox="1"/>
          <p:nvPr/>
        </p:nvSpPr>
        <p:spPr>
          <a:xfrm>
            <a:off x="761695" y="1611173"/>
            <a:ext cx="10668305" cy="267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「人本科技 · 永續共融的海洋城市」如何被具體實踐 — 五個層次同步落地</a:t>
            </a:r>
            <a:endParaRPr lang="en-US" sz="1400" dirty="0"/>
          </a:p>
        </p:txBody>
      </p:sp>
      <p:sp>
        <p:nvSpPr>
          <p:cNvPr id="22" name="Shape 18"/>
          <p:cNvSpPr/>
          <p:nvPr/>
        </p:nvSpPr>
        <p:spPr>
          <a:xfrm>
            <a:off x="1009498" y="2095805"/>
            <a:ext cx="457200" cy="457200"/>
          </a:xfrm>
          <a:prstGeom prst="roundRect">
            <a:avLst>
              <a:gd name="adj" fmla="val 16600"/>
            </a:avLst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1009498" y="2095805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一</a:t>
            </a:r>
            <a:endParaRPr lang="en-US" sz="2100" dirty="0"/>
          </a:p>
        </p:txBody>
      </p:sp>
      <p:sp>
        <p:nvSpPr>
          <p:cNvPr id="24" name="Text 20"/>
          <p:cNvSpPr txBox="1"/>
          <p:nvPr/>
        </p:nvSpPr>
        <p:spPr>
          <a:xfrm>
            <a:off x="1600200" y="2105863"/>
            <a:ext cx="2572207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891B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LAYER 01 · OCEAN-CENTRIC</a:t>
            </a:r>
            <a:endParaRPr lang="en-US" sz="900" dirty="0"/>
          </a:p>
        </p:txBody>
      </p:sp>
      <p:sp>
        <p:nvSpPr>
          <p:cNvPr id="25" name="Text 21"/>
          <p:cNvSpPr txBox="1"/>
          <p:nvPr/>
        </p:nvSpPr>
        <p:spPr>
          <a:xfrm>
            <a:off x="1600200" y="2267712"/>
            <a:ext cx="282732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以海洋為本 的城市主體性</a:t>
            </a:r>
            <a:endParaRPr lang="en-US" sz="1800" dirty="0"/>
          </a:p>
        </p:txBody>
      </p:sp>
      <p:sp>
        <p:nvSpPr>
          <p:cNvPr id="26" name="Shape 22"/>
          <p:cNvSpPr/>
          <p:nvPr/>
        </p:nvSpPr>
        <p:spPr>
          <a:xfrm>
            <a:off x="4395521" y="2076602"/>
            <a:ext cx="9144" cy="4956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7" name="Text 23"/>
          <p:cNvSpPr txBox="1"/>
          <p:nvPr/>
        </p:nvSpPr>
        <p:spPr>
          <a:xfrm>
            <a:off x="4633265" y="2076602"/>
            <a:ext cx="66678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海洋是</a:t>
            </a:r>
            <a:r>
              <a:rPr lang="en-US" sz="1200" b="1" dirty="0">
                <a:solidFill>
                  <a:srgbClr val="0891B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都市治理、產業轉型、素養教育與庶民文化的共同基底</a:t>
            </a: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透過「港水岸觀光走廊」縫合市港共榮</a:t>
            </a:r>
            <a:endParaRPr lang="en-US" sz="1200" dirty="0"/>
          </a:p>
        </p:txBody>
      </p:sp>
      <p:sp>
        <p:nvSpPr>
          <p:cNvPr id="28" name="Shape 24"/>
          <p:cNvSpPr/>
          <p:nvPr/>
        </p:nvSpPr>
        <p:spPr>
          <a:xfrm>
            <a:off x="1009498" y="3047695"/>
            <a:ext cx="457200" cy="457200"/>
          </a:xfrm>
          <a:prstGeom prst="roundRect">
            <a:avLst>
              <a:gd name="adj" fmla="val 16600"/>
            </a:avLst>
          </a:prstGeom>
          <a:solidFill>
            <a:srgbClr val="0284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5"/>
          <p:cNvSpPr txBox="1"/>
          <p:nvPr/>
        </p:nvSpPr>
        <p:spPr>
          <a:xfrm>
            <a:off x="1009498" y="3047695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二</a:t>
            </a:r>
            <a:endParaRPr lang="en-US" sz="2100" dirty="0"/>
          </a:p>
        </p:txBody>
      </p:sp>
      <p:sp>
        <p:nvSpPr>
          <p:cNvPr id="30" name="Text 26"/>
          <p:cNvSpPr txBox="1"/>
          <p:nvPr/>
        </p:nvSpPr>
        <p:spPr>
          <a:xfrm>
            <a:off x="1600200" y="3058668"/>
            <a:ext cx="2800807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LAYER 02 · HUMAN-CENTRIC</a:t>
            </a:r>
            <a:endParaRPr lang="en-US" sz="900" dirty="0"/>
          </a:p>
        </p:txBody>
      </p:sp>
      <p:sp>
        <p:nvSpPr>
          <p:cNvPr id="31" name="Text 27"/>
          <p:cNvSpPr txBox="1"/>
          <p:nvPr/>
        </p:nvSpPr>
        <p:spPr>
          <a:xfrm>
            <a:off x="1600200" y="3220517"/>
            <a:ext cx="3054096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以人為中心 的智慧科技治理</a:t>
            </a:r>
            <a:endParaRPr lang="en-US" sz="1800" dirty="0"/>
          </a:p>
        </p:txBody>
      </p:sp>
      <p:sp>
        <p:nvSpPr>
          <p:cNvPr id="32" name="Shape 28"/>
          <p:cNvSpPr/>
          <p:nvPr/>
        </p:nvSpPr>
        <p:spPr>
          <a:xfrm>
            <a:off x="4624121" y="3029407"/>
            <a:ext cx="9144" cy="4956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3" name="Text 29"/>
          <p:cNvSpPr txBox="1"/>
          <p:nvPr/>
        </p:nvSpPr>
        <p:spPr>
          <a:xfrm>
            <a:off x="4861865" y="3029407"/>
            <a:ext cx="64392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AI 算力、雲端急診室皆是</a:t>
            </a:r>
            <a:r>
              <a:rPr lang="en-US" sz="12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服務市民的工具</a:t>
            </a: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強調「科技必須服務平權」與百師擁證教育扎根</a:t>
            </a:r>
            <a:endParaRPr lang="en-US" sz="1200" dirty="0"/>
          </a:p>
        </p:txBody>
      </p:sp>
      <p:sp>
        <p:nvSpPr>
          <p:cNvPr id="34" name="Shape 30"/>
          <p:cNvSpPr/>
          <p:nvPr/>
        </p:nvSpPr>
        <p:spPr>
          <a:xfrm>
            <a:off x="1009498" y="4000500"/>
            <a:ext cx="457200" cy="457200"/>
          </a:xfrm>
          <a:prstGeom prst="roundRect">
            <a:avLst>
              <a:gd name="adj" fmla="val 16600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31"/>
          <p:cNvSpPr txBox="1"/>
          <p:nvPr/>
        </p:nvSpPr>
        <p:spPr>
          <a:xfrm>
            <a:off x="1009498" y="4000500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三</a:t>
            </a:r>
            <a:endParaRPr lang="en-US" sz="2100" dirty="0"/>
          </a:p>
        </p:txBody>
      </p:sp>
      <p:sp>
        <p:nvSpPr>
          <p:cNvPr id="36" name="Text 32"/>
          <p:cNvSpPr txBox="1"/>
          <p:nvPr/>
        </p:nvSpPr>
        <p:spPr>
          <a:xfrm>
            <a:off x="1600200" y="4010558"/>
            <a:ext cx="2800807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LAYER 03 · BLUE ECONOMY</a:t>
            </a:r>
            <a:endParaRPr lang="en-US" sz="900" dirty="0"/>
          </a:p>
        </p:txBody>
      </p:sp>
      <p:sp>
        <p:nvSpPr>
          <p:cNvPr id="37" name="Text 33"/>
          <p:cNvSpPr txBox="1"/>
          <p:nvPr/>
        </p:nvSpPr>
        <p:spPr>
          <a:xfrm>
            <a:off x="1600200" y="4172407"/>
            <a:ext cx="3054096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藍色經濟導向 的產業高值化</a:t>
            </a:r>
            <a:endParaRPr lang="en-US" sz="1800" dirty="0"/>
          </a:p>
        </p:txBody>
      </p:sp>
      <p:sp>
        <p:nvSpPr>
          <p:cNvPr id="38" name="Shape 34"/>
          <p:cNvSpPr/>
          <p:nvPr/>
        </p:nvSpPr>
        <p:spPr>
          <a:xfrm>
            <a:off x="4624121" y="3981298"/>
            <a:ext cx="9144" cy="4956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9" name="Text 35"/>
          <p:cNvSpPr txBox="1"/>
          <p:nvPr/>
        </p:nvSpPr>
        <p:spPr>
          <a:xfrm>
            <a:off x="4861865" y="3981298"/>
            <a:ext cx="64392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 </a:t>
            </a:r>
            <a:r>
              <a:rPr lang="en-US" sz="12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PPP 產學科研整合</a:t>
            </a: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，發展 MarineTech、智慧冷鏈物流、海洋休閒園區 — 高值化在地藍色經濟</a:t>
            </a:r>
            <a:endParaRPr lang="en-US" sz="1200" dirty="0"/>
          </a:p>
        </p:txBody>
      </p:sp>
      <p:sp>
        <p:nvSpPr>
          <p:cNvPr id="40" name="Shape 36"/>
          <p:cNvSpPr/>
          <p:nvPr/>
        </p:nvSpPr>
        <p:spPr>
          <a:xfrm>
            <a:off x="1009498" y="4953305"/>
            <a:ext cx="457200" cy="457200"/>
          </a:xfrm>
          <a:prstGeom prst="roundRect">
            <a:avLst>
              <a:gd name="adj" fmla="val 16600"/>
            </a:avLst>
          </a:prstGeom>
          <a:solidFill>
            <a:srgbClr val="05966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Text 37"/>
          <p:cNvSpPr txBox="1"/>
          <p:nvPr/>
        </p:nvSpPr>
        <p:spPr>
          <a:xfrm>
            <a:off x="1009498" y="4953305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四</a:t>
            </a:r>
            <a:endParaRPr lang="en-US" sz="2100" dirty="0"/>
          </a:p>
        </p:txBody>
      </p:sp>
      <p:sp>
        <p:nvSpPr>
          <p:cNvPr id="42" name="Text 38"/>
          <p:cNvSpPr txBox="1"/>
          <p:nvPr/>
        </p:nvSpPr>
        <p:spPr>
          <a:xfrm>
            <a:off x="1600200" y="4963363"/>
            <a:ext cx="2962656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LAYER 04 · CLIMATE RESILIENCE</a:t>
            </a:r>
            <a:endParaRPr lang="en-US" sz="900" dirty="0"/>
          </a:p>
        </p:txBody>
      </p:sp>
      <p:sp>
        <p:nvSpPr>
          <p:cNvPr id="43" name="Text 39"/>
          <p:cNvSpPr txBox="1"/>
          <p:nvPr/>
        </p:nvSpPr>
        <p:spPr>
          <a:xfrm>
            <a:off x="1600200" y="5125212"/>
            <a:ext cx="2667305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多維調適 的氣候韌性防線</a:t>
            </a:r>
            <a:endParaRPr lang="en-US" sz="1800" dirty="0"/>
          </a:p>
        </p:txBody>
      </p:sp>
      <p:sp>
        <p:nvSpPr>
          <p:cNvPr id="44" name="Shape 40"/>
          <p:cNvSpPr/>
          <p:nvPr/>
        </p:nvSpPr>
        <p:spPr>
          <a:xfrm>
            <a:off x="4495190" y="4934102"/>
            <a:ext cx="9144" cy="4956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45" name="Text 41"/>
          <p:cNvSpPr txBox="1"/>
          <p:nvPr/>
        </p:nvSpPr>
        <p:spPr>
          <a:xfrm>
            <a:off x="4732934" y="4934102"/>
            <a:ext cx="6572707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市區佈建警報器、北寧路生態緩坡拓寬、攜手海大沙灘計畫 — 實踐 </a:t>
            </a:r>
            <a:r>
              <a:rPr lang="en-US" sz="1200" b="1" dirty="0">
                <a:solidFill>
                  <a:srgbClr val="05966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Building with Nature 韌性策略</a:t>
            </a:r>
            <a:endParaRPr lang="en-US" sz="1200" dirty="0"/>
          </a:p>
        </p:txBody>
      </p:sp>
      <p:sp>
        <p:nvSpPr>
          <p:cNvPr id="46" name="Shape 42"/>
          <p:cNvSpPr/>
          <p:nvPr/>
        </p:nvSpPr>
        <p:spPr>
          <a:xfrm>
            <a:off x="1009498" y="5905195"/>
            <a:ext cx="457200" cy="457200"/>
          </a:xfrm>
          <a:prstGeom prst="roundRect">
            <a:avLst>
              <a:gd name="adj" fmla="val 16600"/>
            </a:avLst>
          </a:prstGeom>
          <a:solidFill>
            <a:srgbClr val="E11D4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7" name="Text 43"/>
          <p:cNvSpPr txBox="1"/>
          <p:nvPr/>
        </p:nvSpPr>
        <p:spPr>
          <a:xfrm>
            <a:off x="1009498" y="5905195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</a:t>
            </a:r>
            <a:endParaRPr lang="en-US" sz="2100" dirty="0"/>
          </a:p>
        </p:txBody>
      </p:sp>
      <p:sp>
        <p:nvSpPr>
          <p:cNvPr id="48" name="Text 44"/>
          <p:cNvSpPr txBox="1"/>
          <p:nvPr/>
        </p:nvSpPr>
        <p:spPr>
          <a:xfrm>
            <a:off x="1600200" y="5916168"/>
            <a:ext cx="3258007" cy="1435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E11D4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LAYER 05 · INCLUSIVE LIVING</a:t>
            </a:r>
            <a:endParaRPr lang="en-US" sz="900" dirty="0"/>
          </a:p>
        </p:txBody>
      </p:sp>
      <p:sp>
        <p:nvSpPr>
          <p:cNvPr id="49" name="Text 45"/>
          <p:cNvSpPr txBox="1"/>
          <p:nvPr/>
        </p:nvSpPr>
        <p:spPr>
          <a:xfrm>
            <a:off x="1600200" y="6078017"/>
            <a:ext cx="3507638" cy="2770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全齡共融與文化扎根 的生活網絡</a:t>
            </a:r>
            <a:endParaRPr lang="en-US" sz="1800" dirty="0"/>
          </a:p>
        </p:txBody>
      </p:sp>
      <p:sp>
        <p:nvSpPr>
          <p:cNvPr id="50" name="Shape 46"/>
          <p:cNvSpPr/>
          <p:nvPr/>
        </p:nvSpPr>
        <p:spPr>
          <a:xfrm>
            <a:off x="5081321" y="5886907"/>
            <a:ext cx="9144" cy="4956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51" name="Text 47"/>
          <p:cNvSpPr txBox="1"/>
          <p:nvPr/>
        </p:nvSpPr>
        <p:spPr>
          <a:xfrm>
            <a:off x="5319065" y="5886907"/>
            <a:ext cx="59820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 </a:t>
            </a:r>
            <a:r>
              <a:rPr lang="en-US" sz="1200" b="1" dirty="0">
                <a:solidFill>
                  <a:srgbClr val="E11D4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TOD 都更 × 中元祭國際輸出 × 親海風險自主教育</a:t>
            </a:r>
            <a:r>
              <a:rPr lang="en-US" sz="13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建構深刻的「海洋管家」公民身分認同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gen-dedup-93c636ade998cef2b1cefe0d6624134f.jpg"/>
          <p:cNvPicPr>
            <a:picLocks noChangeAspect="1"/>
          </p:cNvPicPr>
          <p:nvPr/>
        </p:nvPicPr>
        <p:blipFill>
          <a:blip r:embed="rId3"/>
          <a:srcRect l="21875" r="21875"/>
          <a:stretch/>
        </p:blipFill>
        <p:spPr>
          <a:xfrm>
            <a:off x="761695" y="1143000"/>
            <a:ext cx="4953305" cy="4953305"/>
          </a:xfrm>
          <a:prstGeom prst="rect">
            <a:avLst/>
          </a:prstGeom>
        </p:spPr>
      </p:pic>
      <p:pic>
        <p:nvPicPr>
          <p:cNvPr id="6" name="Image 1" descr="gen-dedup-46541efa982d259e31f8b69f619c6c34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1695" y="1143000"/>
            <a:ext cx="4953305" cy="49533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096305" y="4610405"/>
            <a:ext cx="5333695" cy="1485900"/>
          </a:xfrm>
          <a:prstGeom prst="roundRect">
            <a:avLst>
              <a:gd name="adj" fmla="val 5108"/>
            </a:avLst>
          </a:prstGeom>
          <a:solidFill>
            <a:srgbClr val="FEF3C7"/>
          </a:solidFill>
          <a:ln/>
        </p:spPr>
      </p:sp>
      <p:sp>
        <p:nvSpPr>
          <p:cNvPr id="8" name="Shape 4"/>
          <p:cNvSpPr/>
          <p:nvPr/>
        </p:nvSpPr>
        <p:spPr>
          <a:xfrm>
            <a:off x="6096305" y="4610405"/>
            <a:ext cx="38405" cy="1485900"/>
          </a:xfrm>
          <a:prstGeom prst="roundRect">
            <a:avLst>
              <a:gd name="adj" fmla="val 197618"/>
            </a:avLst>
          </a:prstGeom>
          <a:solidFill>
            <a:srgbClr val="D97706"/>
          </a:solidFill>
          <a:ln w="12700">
            <a:solidFill>
              <a:srgbClr val="D97706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61695" y="528523"/>
            <a:ext cx="1924812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OPPORTUNITY · 07</a:t>
            </a:r>
            <a:endParaRPr lang="en-US" sz="1200" dirty="0"/>
          </a:p>
        </p:txBody>
      </p:sp>
      <p:pic>
        <p:nvPicPr>
          <p:cNvPr id="10" name="Image 2" descr="gen-dedup-93891e02e15365f541dadf0927222710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796235" y="619049"/>
            <a:ext cx="228600" cy="192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3139135" y="514807"/>
            <a:ext cx="97200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基隆機會 ①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07 / 31</a:t>
            </a:r>
            <a:endParaRPr lang="en-US" sz="1100" dirty="0"/>
          </a:p>
        </p:txBody>
      </p:sp>
      <p:sp>
        <p:nvSpPr>
          <p:cNvPr id="13" name="Text 8"/>
          <p:cNvSpPr txBox="1"/>
          <p:nvPr/>
        </p:nvSpPr>
        <p:spPr>
          <a:xfrm>
            <a:off x="990295" y="5333695"/>
            <a:ext cx="44961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7DD3F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CRUISE HOME PORT</a:t>
            </a:r>
            <a:endParaRPr lang="en-US" sz="900" dirty="0"/>
          </a:p>
        </p:txBody>
      </p:sp>
      <p:sp>
        <p:nvSpPr>
          <p:cNvPr id="14" name="Text 9"/>
          <p:cNvSpPr txBox="1"/>
          <p:nvPr/>
        </p:nvSpPr>
        <p:spPr>
          <a:xfrm>
            <a:off x="990295" y="5544007"/>
            <a:ext cx="4496105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亞洲郵輪母港 · 基隆港</a:t>
            </a:r>
            <a:endParaRPr lang="en-US" sz="2100" dirty="0"/>
          </a:p>
        </p:txBody>
      </p:sp>
      <p:sp>
        <p:nvSpPr>
          <p:cNvPr id="15" name="Text 10"/>
          <p:cNvSpPr txBox="1"/>
          <p:nvPr/>
        </p:nvSpPr>
        <p:spPr>
          <a:xfrm>
            <a:off x="6096305" y="1333195"/>
            <a:ext cx="53346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RAW MATERIAL · 01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6096305" y="1666951"/>
            <a:ext cx="5334610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我們是</a:t>
            </a:r>
            <a:endParaRPr lang="en-US" sz="3800" dirty="0"/>
          </a:p>
          <a:p>
            <a:pPr marL="0" indent="0" algn="l">
              <a:buNone/>
            </a:pPr>
            <a:r>
              <a:rPr lang="en-US" sz="3800" b="1" kern="0" spc="-37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郵輪母港</a:t>
            </a:r>
            <a:r>
              <a:rPr lang="en-US" sz="38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城市</a:t>
            </a:r>
            <a:endParaRPr lang="en-US" sz="3800" dirty="0"/>
          </a:p>
        </p:txBody>
      </p:sp>
      <p:pic>
        <p:nvPicPr>
          <p:cNvPr id="17" name="Image 3" descr="gen-dedup-a8aad9bcf538e50e2063688dafcc3b14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6096305" y="2910535"/>
            <a:ext cx="571500" cy="384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6096305" y="3238805"/>
            <a:ext cx="533461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基隆是台灣</a:t>
            </a:r>
            <a:r>
              <a:rPr lang="en-US" sz="1500" b="1" dirty="0">
                <a:solidFill>
                  <a:srgbClr val="D9770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第一大國際郵輪母港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，年靠泊量穩居東北亞前段班 — 但我們的水岸尚未真正與市民、產業、觀光連結。</a:t>
            </a:r>
            <a:endParaRPr lang="en-US" sz="1500" dirty="0"/>
          </a:p>
        </p:txBody>
      </p:sp>
      <p:sp>
        <p:nvSpPr>
          <p:cNvPr id="19" name="Text 13"/>
          <p:cNvSpPr txBox="1"/>
          <p:nvPr/>
        </p:nvSpPr>
        <p:spPr>
          <a:xfrm>
            <a:off x="6324905" y="4762195"/>
            <a:ext cx="4953305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92400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RESERVED CAPACITY · 2026</a:t>
            </a:r>
            <a:endParaRPr lang="en-US" sz="900" dirty="0"/>
          </a:p>
        </p:txBody>
      </p:sp>
      <p:sp>
        <p:nvSpPr>
          <p:cNvPr id="20" name="Text 14"/>
          <p:cNvSpPr txBox="1"/>
          <p:nvPr/>
        </p:nvSpPr>
        <p:spPr>
          <a:xfrm>
            <a:off x="6324905" y="5048402"/>
            <a:ext cx="1670609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120</a:t>
            </a:r>
            <a:r>
              <a:rPr lang="en-US" sz="18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萬</a:t>
            </a:r>
            <a:endParaRPr lang="en-US" sz="3600" dirty="0"/>
          </a:p>
        </p:txBody>
      </p:sp>
      <p:sp>
        <p:nvSpPr>
          <p:cNvPr id="21" name="Text 15"/>
          <p:cNvSpPr txBox="1"/>
          <p:nvPr/>
        </p:nvSpPr>
        <p:spPr>
          <a:xfrm>
            <a:off x="6324905" y="5562295"/>
            <a:ext cx="1057961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年旅客量級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7685532" y="5048402"/>
            <a:ext cx="1792224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2.4</a:t>
            </a:r>
            <a:r>
              <a:rPr lang="en-US" sz="18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km</a:t>
            </a:r>
            <a:endParaRPr lang="en-US" sz="3600" dirty="0"/>
          </a:p>
        </p:txBody>
      </p:sp>
      <p:sp>
        <p:nvSpPr>
          <p:cNvPr id="23" name="Text 17"/>
          <p:cNvSpPr txBox="1"/>
          <p:nvPr/>
        </p:nvSpPr>
        <p:spPr>
          <a:xfrm>
            <a:off x="7685532" y="5562295"/>
            <a:ext cx="1143000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港水岸縱深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9131198" y="5048402"/>
            <a:ext cx="1324051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9770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#1</a:t>
            </a:r>
            <a:endParaRPr lang="en-US" sz="3600" dirty="0"/>
          </a:p>
        </p:txBody>
      </p:sp>
      <p:sp>
        <p:nvSpPr>
          <p:cNvPr id="25" name="Text 19"/>
          <p:cNvSpPr txBox="1"/>
          <p:nvPr/>
        </p:nvSpPr>
        <p:spPr>
          <a:xfrm>
            <a:off x="9131198" y="5562295"/>
            <a:ext cx="1324051" cy="2386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2400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全臺郵輪母港排名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76695" y="1238098"/>
            <a:ext cx="4953305" cy="4858207"/>
          </a:xfrm>
          <a:prstGeom prst="roundRect">
            <a:avLst>
              <a:gd name="adj" fmla="val 274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2902" y="2553005"/>
            <a:ext cx="2076602" cy="761695"/>
          </a:xfrm>
          <a:prstGeom prst="roundRect">
            <a:avLst>
              <a:gd name="adj" fmla="val 996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9029700" y="2553005"/>
            <a:ext cx="2076602" cy="761695"/>
          </a:xfrm>
          <a:prstGeom prst="roundRect">
            <a:avLst>
              <a:gd name="adj" fmla="val 996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762902" y="3504895"/>
            <a:ext cx="2076602" cy="761695"/>
          </a:xfrm>
          <a:prstGeom prst="roundRect">
            <a:avLst>
              <a:gd name="adj" fmla="val 996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029700" y="3504895"/>
            <a:ext cx="2076602" cy="761695"/>
          </a:xfrm>
          <a:prstGeom prst="roundRect">
            <a:avLst>
              <a:gd name="adj" fmla="val 996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762902" y="4591202"/>
            <a:ext cx="4343400" cy="1238098"/>
          </a:xfrm>
          <a:prstGeom prst="roundRect">
            <a:avLst>
              <a:gd name="adj" fmla="val 6130"/>
            </a:avLst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9"/>
          <p:cNvSpPr txBox="1"/>
          <p:nvPr/>
        </p:nvSpPr>
        <p:spPr>
          <a:xfrm>
            <a:off x="761695" y="528523"/>
            <a:ext cx="1924812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OPPORTUNITY · 08</a:t>
            </a:r>
            <a:endParaRPr lang="en-US" sz="1200" dirty="0"/>
          </a:p>
        </p:txBody>
      </p:sp>
      <p:pic>
        <p:nvPicPr>
          <p:cNvPr id="12" name="Image 0" descr="gen-dedup-93891e02e15365f541dadf0927222710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2796235" y="619049"/>
            <a:ext cx="228600" cy="19202"/>
          </a:xfrm>
          <a:prstGeom prst="rect">
            <a:avLst/>
          </a:prstGeom>
        </p:spPr>
      </p:pic>
      <p:sp>
        <p:nvSpPr>
          <p:cNvPr id="13" name="Text 10"/>
          <p:cNvSpPr txBox="1"/>
          <p:nvPr/>
        </p:nvSpPr>
        <p:spPr>
          <a:xfrm>
            <a:off x="3139135" y="514807"/>
            <a:ext cx="97200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基隆機會 ②</a:t>
            </a: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08 / 31</a:t>
            </a:r>
            <a:endParaRPr lang="en-US" sz="1100" dirty="0"/>
          </a:p>
        </p:txBody>
      </p:sp>
      <p:sp>
        <p:nvSpPr>
          <p:cNvPr id="15" name="Text 12"/>
          <p:cNvSpPr txBox="1"/>
          <p:nvPr/>
        </p:nvSpPr>
        <p:spPr>
          <a:xfrm>
            <a:off x="761695" y="1238098"/>
            <a:ext cx="5334610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RAW MATERIAL · 02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761695" y="1571854"/>
            <a:ext cx="5334610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我們有</a:t>
            </a:r>
            <a:endParaRPr lang="en-US" sz="3800" dirty="0"/>
          </a:p>
          <a:p>
            <a:pPr marL="0" indent="0" algn="l">
              <a:buNone/>
            </a:pPr>
            <a:r>
              <a:rPr lang="en-US" sz="3800" b="1" kern="0" spc="-37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五堵腹地</a:t>
            </a:r>
            <a:r>
              <a:rPr lang="en-US" sz="38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等待蛻變</a:t>
            </a:r>
            <a:endParaRPr lang="en-US" sz="3800" dirty="0"/>
          </a:p>
        </p:txBody>
      </p:sp>
      <p:pic>
        <p:nvPicPr>
          <p:cNvPr id="17" name="Image 1" descr="gen-dedup-0d38ac78619d70c33a4e9ef0a2fd3814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761695" y="2814523"/>
            <a:ext cx="571500" cy="38405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761695" y="3081528"/>
            <a:ext cx="533461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五堵舊台鐵調車場與周邊腹地，是大基隆都會圈中</a:t>
            </a:r>
            <a:r>
              <a:rPr lang="en-US" sz="1500" b="1" dirty="0">
                <a:solidFill>
                  <a:srgbClr val="0284C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最後一塊大型可整合用地</a:t>
            </a:r>
            <a:r>
              <a:rPr lang="en-US" sz="16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— 也是基隆「下個十年產業引擎」的所在。</a:t>
            </a:r>
            <a:endParaRPr lang="en-US" sz="1500" dirty="0"/>
          </a:p>
        </p:txBody>
      </p:sp>
      <p:sp>
        <p:nvSpPr>
          <p:cNvPr id="19" name="Text 15"/>
          <p:cNvSpPr txBox="1"/>
          <p:nvPr/>
        </p:nvSpPr>
        <p:spPr>
          <a:xfrm>
            <a:off x="6762902" y="1505102"/>
            <a:ext cx="43818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25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FIVE STOPS · 五堵智慧科技產業園區</a:t>
            </a:r>
            <a:endParaRPr lang="en-US" sz="1100" dirty="0"/>
          </a:p>
        </p:txBody>
      </p:sp>
      <p:sp>
        <p:nvSpPr>
          <p:cNvPr id="20" name="Text 16"/>
          <p:cNvSpPr txBox="1"/>
          <p:nvPr/>
        </p:nvSpPr>
        <p:spPr>
          <a:xfrm>
            <a:off x="6762902" y="1837944"/>
            <a:ext cx="4381805" cy="3721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大基隆都會圈的「下個矽谷」</a:t>
            </a:r>
            <a:endParaRPr lang="en-US" sz="2100" dirty="0"/>
          </a:p>
        </p:txBody>
      </p:sp>
      <p:sp>
        <p:nvSpPr>
          <p:cNvPr id="21" name="Text 17"/>
          <p:cNvSpPr txBox="1"/>
          <p:nvPr/>
        </p:nvSpPr>
        <p:spPr>
          <a:xfrm>
            <a:off x="6933895" y="2686507"/>
            <a:ext cx="190561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17.6</a:t>
            </a:r>
            <a:r>
              <a:rPr lang="en-US" sz="140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ha</a:t>
            </a:r>
            <a:endParaRPr lang="en-US" sz="3000" dirty="0"/>
          </a:p>
        </p:txBody>
      </p:sp>
      <p:sp>
        <p:nvSpPr>
          <p:cNvPr id="22" name="Text 18"/>
          <p:cNvSpPr txBox="1"/>
          <p:nvPr/>
        </p:nvSpPr>
        <p:spPr>
          <a:xfrm>
            <a:off x="6933895" y="3124505"/>
            <a:ext cx="190561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可整合用地面積（公頃）</a:t>
            </a:r>
            <a:endParaRPr lang="en-US" sz="1200" dirty="0"/>
          </a:p>
        </p:txBody>
      </p:sp>
      <p:sp>
        <p:nvSpPr>
          <p:cNvPr id="23" name="Text 19"/>
          <p:cNvSpPr txBox="1"/>
          <p:nvPr/>
        </p:nvSpPr>
        <p:spPr>
          <a:xfrm>
            <a:off x="9201607" y="2686507"/>
            <a:ext cx="190561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</a:t>
            </a:r>
            <a:r>
              <a:rPr lang="en-US" sz="140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min</a:t>
            </a:r>
            <a:endParaRPr lang="en-US" sz="3000" dirty="0"/>
          </a:p>
        </p:txBody>
      </p:sp>
      <p:sp>
        <p:nvSpPr>
          <p:cNvPr id="24" name="Text 20"/>
          <p:cNvSpPr txBox="1"/>
          <p:nvPr/>
        </p:nvSpPr>
        <p:spPr>
          <a:xfrm>
            <a:off x="9201607" y="3124505"/>
            <a:ext cx="190561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至南港、台北車程</a:t>
            </a:r>
            <a:endParaRPr lang="en-US" sz="1200" dirty="0"/>
          </a:p>
        </p:txBody>
      </p:sp>
      <p:sp>
        <p:nvSpPr>
          <p:cNvPr id="25" name="Text 21"/>
          <p:cNvSpPr txBox="1"/>
          <p:nvPr/>
        </p:nvSpPr>
        <p:spPr>
          <a:xfrm>
            <a:off x="6933895" y="3638398"/>
            <a:ext cx="190561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r>
              <a:rPr lang="en-US" sz="140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條</a:t>
            </a:r>
            <a:endParaRPr lang="en-US" sz="3000" dirty="0"/>
          </a:p>
        </p:txBody>
      </p:sp>
      <p:sp>
        <p:nvSpPr>
          <p:cNvPr id="26" name="Text 22"/>
          <p:cNvSpPr txBox="1"/>
          <p:nvPr/>
        </p:nvSpPr>
        <p:spPr>
          <a:xfrm>
            <a:off x="6933895" y="4076395"/>
            <a:ext cx="216438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高鐵 / 國道 / 鐵路三軸交會</a:t>
            </a:r>
            <a:endParaRPr lang="en-US" sz="1200" dirty="0"/>
          </a:p>
        </p:txBody>
      </p:sp>
      <p:sp>
        <p:nvSpPr>
          <p:cNvPr id="27" name="Text 23"/>
          <p:cNvSpPr txBox="1"/>
          <p:nvPr/>
        </p:nvSpPr>
        <p:spPr>
          <a:xfrm>
            <a:off x="9201607" y="3638398"/>
            <a:ext cx="1905610" cy="3813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284C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</a:t>
            </a:r>
            <a:endParaRPr lang="en-US" sz="3000" dirty="0"/>
          </a:p>
        </p:txBody>
      </p:sp>
      <p:sp>
        <p:nvSpPr>
          <p:cNvPr id="28" name="Text 24"/>
          <p:cNvSpPr txBox="1"/>
          <p:nvPr/>
        </p:nvSpPr>
        <p:spPr>
          <a:xfrm>
            <a:off x="9201607" y="4076395"/>
            <a:ext cx="190561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產業園區定位</a:t>
            </a:r>
            <a:endParaRPr lang="en-US" sz="1200" dirty="0"/>
          </a:p>
        </p:txBody>
      </p:sp>
      <p:sp>
        <p:nvSpPr>
          <p:cNvPr id="29" name="Text 25"/>
          <p:cNvSpPr txBox="1"/>
          <p:nvPr/>
        </p:nvSpPr>
        <p:spPr>
          <a:xfrm>
            <a:off x="6991502" y="4762195"/>
            <a:ext cx="40005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5" dirty="0">
                <a:solidFill>
                  <a:srgbClr val="00F2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POSITION</a:t>
            </a:r>
            <a:endParaRPr lang="en-US" sz="900" dirty="0"/>
          </a:p>
        </p:txBody>
      </p:sp>
      <p:sp>
        <p:nvSpPr>
          <p:cNvPr id="30" name="Text 26"/>
          <p:cNvSpPr txBox="1"/>
          <p:nvPr/>
        </p:nvSpPr>
        <p:spPr>
          <a:xfrm>
            <a:off x="6991502" y="5009998"/>
            <a:ext cx="4000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北台灣科技廊帶上的</a:t>
            </a:r>
            <a:endParaRPr lang="en-US" sz="15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「</a:t>
            </a:r>
            <a:r>
              <a:rPr lang="en-US" sz="1500" b="1" dirty="0">
                <a:solidFill>
                  <a:srgbClr val="00F2F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 AI 樞紐</a:t>
            </a:r>
            <a:r>
              <a:rPr lang="en-US" sz="16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」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0" y="6381598"/>
            <a:ext cx="1295705" cy="1719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KEELUNG 2030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1695" y="6439205"/>
            <a:ext cx="75895" cy="75895"/>
          </a:xfrm>
          <a:prstGeom prst="ellipse">
            <a:avLst/>
          </a:prstGeom>
          <a:solidFill>
            <a:srgbClr val="0F29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1695" y="2819095"/>
            <a:ext cx="2076602" cy="323880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61695" y="28190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933395" y="2819095"/>
            <a:ext cx="2076602" cy="323880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933395" y="28190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05095" y="2819095"/>
            <a:ext cx="2076602" cy="323880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105095" y="28190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276795" y="2819095"/>
            <a:ext cx="2076602" cy="3238805"/>
          </a:xfrm>
          <a:prstGeom prst="roundRect">
            <a:avLst>
              <a:gd name="adj" fmla="val 457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276795" y="2819095"/>
            <a:ext cx="2076602" cy="38405"/>
          </a:xfrm>
          <a:prstGeom prst="roundRect">
            <a:avLst>
              <a:gd name="adj" fmla="val 247618"/>
            </a:avLst>
          </a:prstGeom>
          <a:solidFill>
            <a:srgbClr val="059669"/>
          </a:solidFill>
          <a:ln w="12700">
            <a:solidFill>
              <a:srgbClr val="059669">
                <a:alpha val="0"/>
              </a:srgbClr>
            </a:solidFill>
            <a:prstDash val="solid"/>
          </a:ln>
        </p:spPr>
      </p:sp>
      <p:pic>
        <p:nvPicPr>
          <p:cNvPr id="13" name="Image 0" descr="gen-dedup-3ab799b3234d5311cb57f7856718c809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9448495" y="2819095"/>
            <a:ext cx="1981505" cy="3238805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761695" y="528523"/>
            <a:ext cx="1924812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F2942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OPPORTUNITY · 09</a:t>
            </a:r>
            <a:endParaRPr lang="en-US" sz="1200" dirty="0"/>
          </a:p>
        </p:txBody>
      </p:sp>
      <p:pic>
        <p:nvPicPr>
          <p:cNvPr id="15" name="Image 1" descr="gen-dedup-93891e02e15365f541dadf0927222710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2796235" y="619049"/>
            <a:ext cx="228600" cy="192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3139135" y="514807"/>
            <a:ext cx="97200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基隆機會 ③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10843870" y="514807"/>
            <a:ext cx="5907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09 / 31</a:t>
            </a:r>
            <a:endParaRPr lang="en-US" sz="1100" dirty="0"/>
          </a:p>
        </p:txBody>
      </p:sp>
      <p:sp>
        <p:nvSpPr>
          <p:cNvPr id="18" name="Text 14"/>
          <p:cNvSpPr txBox="1"/>
          <p:nvPr/>
        </p:nvSpPr>
        <p:spPr>
          <a:xfrm>
            <a:off x="761695" y="1028700"/>
            <a:ext cx="10668305" cy="2002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25" dirty="0">
                <a:solidFill>
                  <a:srgbClr val="0596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RAW MATERIAL · 03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761695" y="1362456"/>
            <a:ext cx="10668305" cy="61996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4200" b="1" kern="0" spc="-37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我們有 </a:t>
            </a:r>
            <a:r>
              <a:rPr lang="en-US" sz="4200" b="1" kern="0" spc="-37" dirty="0">
                <a:solidFill>
                  <a:srgbClr val="05966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全臺最完整的海洋資產組合</a:t>
            </a:r>
            <a:endParaRPr lang="en-US" sz="4200" dirty="0"/>
          </a:p>
        </p:txBody>
      </p:sp>
      <p:sp>
        <p:nvSpPr>
          <p:cNvPr id="20" name="Text 16"/>
          <p:cNvSpPr txBox="1"/>
          <p:nvPr/>
        </p:nvSpPr>
        <p:spPr>
          <a:xfrm>
            <a:off x="761695" y="2108606"/>
            <a:ext cx="10668305" cy="3246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33415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從港口、漁港、生態到島嶼 — 沒有任何一個臺灣城市，擁有這樣的組合</a:t>
            </a:r>
            <a:endParaRPr lang="en-US" sz="1700" dirty="0"/>
          </a:p>
        </p:txBody>
      </p:sp>
      <p:sp>
        <p:nvSpPr>
          <p:cNvPr id="21" name="Text 17"/>
          <p:cNvSpPr txBox="1"/>
          <p:nvPr/>
        </p:nvSpPr>
        <p:spPr>
          <a:xfrm>
            <a:off x="952805" y="3010205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ASSET 01</a:t>
            </a:r>
            <a:endParaRPr lang="en-US" sz="1100" dirty="0"/>
          </a:p>
        </p:txBody>
      </p:sp>
      <p:sp>
        <p:nvSpPr>
          <p:cNvPr id="22" name="Text 18"/>
          <p:cNvSpPr txBox="1"/>
          <p:nvPr/>
        </p:nvSpPr>
        <p:spPr>
          <a:xfrm>
            <a:off x="952805" y="3323844"/>
            <a:ext cx="1714500" cy="3529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基隆港</a:t>
            </a:r>
            <a:endParaRPr lang="en-US" sz="2100" dirty="0"/>
          </a:p>
        </p:txBody>
      </p:sp>
      <p:sp>
        <p:nvSpPr>
          <p:cNvPr id="23" name="Text 19"/>
          <p:cNvSpPr txBox="1"/>
          <p:nvPr/>
        </p:nvSpPr>
        <p:spPr>
          <a:xfrm>
            <a:off x="952805" y="3711550"/>
            <a:ext cx="17145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 OF KEELUNG</a:t>
            </a:r>
            <a:endParaRPr lang="en-US" sz="900" dirty="0"/>
          </a:p>
        </p:txBody>
      </p:sp>
      <p:sp>
        <p:nvSpPr>
          <p:cNvPr id="24" name="Text 20"/>
          <p:cNvSpPr txBox="1"/>
          <p:nvPr/>
        </p:nvSpPr>
        <p:spPr>
          <a:xfrm>
            <a:off x="952805" y="4035247"/>
            <a:ext cx="1714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國際商港、郵輪母港、藍色公路樞紐</a:t>
            </a:r>
            <a:endParaRPr lang="en-US" sz="1400" dirty="0"/>
          </a:p>
        </p:txBody>
      </p:sp>
      <p:sp>
        <p:nvSpPr>
          <p:cNvPr id="25" name="Text 21"/>
          <p:cNvSpPr txBox="1"/>
          <p:nvPr/>
        </p:nvSpPr>
        <p:spPr>
          <a:xfrm>
            <a:off x="3124505" y="3010205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ASSET 02</a:t>
            </a:r>
            <a:endParaRPr lang="en-US" sz="1100" dirty="0"/>
          </a:p>
        </p:txBody>
      </p:sp>
      <p:sp>
        <p:nvSpPr>
          <p:cNvPr id="26" name="Text 22"/>
          <p:cNvSpPr txBox="1"/>
          <p:nvPr/>
        </p:nvSpPr>
        <p:spPr>
          <a:xfrm>
            <a:off x="3124505" y="3323844"/>
            <a:ext cx="17145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八斗子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漁港</a:t>
            </a:r>
            <a:endParaRPr lang="en-US" sz="2100" dirty="0"/>
          </a:p>
        </p:txBody>
      </p:sp>
      <p:sp>
        <p:nvSpPr>
          <p:cNvPr id="27" name="Text 23"/>
          <p:cNvSpPr txBox="1"/>
          <p:nvPr/>
        </p:nvSpPr>
        <p:spPr>
          <a:xfrm>
            <a:off x="3124505" y="4060850"/>
            <a:ext cx="17145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BADOUZI</a:t>
            </a:r>
            <a:endParaRPr lang="en-US" sz="900" dirty="0"/>
          </a:p>
        </p:txBody>
      </p:sp>
      <p:sp>
        <p:nvSpPr>
          <p:cNvPr id="28" name="Text 24"/>
          <p:cNvSpPr txBox="1"/>
          <p:nvPr/>
        </p:nvSpPr>
        <p:spPr>
          <a:xfrm>
            <a:off x="3124505" y="4384548"/>
            <a:ext cx="1714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遊艇港園區基地、海洋觀光核心</a:t>
            </a:r>
            <a:endParaRPr lang="en-US" sz="1400" dirty="0"/>
          </a:p>
        </p:txBody>
      </p:sp>
      <p:sp>
        <p:nvSpPr>
          <p:cNvPr id="29" name="Text 25"/>
          <p:cNvSpPr txBox="1"/>
          <p:nvPr/>
        </p:nvSpPr>
        <p:spPr>
          <a:xfrm>
            <a:off x="5296205" y="3010205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ASSET 03</a:t>
            </a:r>
            <a:endParaRPr lang="en-US" sz="1100" dirty="0"/>
          </a:p>
        </p:txBody>
      </p:sp>
      <p:sp>
        <p:nvSpPr>
          <p:cNvPr id="30" name="Text 26"/>
          <p:cNvSpPr txBox="1"/>
          <p:nvPr/>
        </p:nvSpPr>
        <p:spPr>
          <a:xfrm>
            <a:off x="5296205" y="3323844"/>
            <a:ext cx="17145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潮境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保育區</a:t>
            </a:r>
            <a:endParaRPr lang="en-US" sz="2100" dirty="0"/>
          </a:p>
        </p:txBody>
      </p:sp>
      <p:sp>
        <p:nvSpPr>
          <p:cNvPr id="31" name="Text 27"/>
          <p:cNvSpPr txBox="1"/>
          <p:nvPr/>
        </p:nvSpPr>
        <p:spPr>
          <a:xfrm>
            <a:off x="5296205" y="4060850"/>
            <a:ext cx="17145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CHAOJING</a:t>
            </a:r>
            <a:endParaRPr lang="en-US" sz="900" dirty="0"/>
          </a:p>
        </p:txBody>
      </p:sp>
      <p:sp>
        <p:nvSpPr>
          <p:cNvPr id="32" name="Text 28"/>
          <p:cNvSpPr txBox="1"/>
          <p:nvPr/>
        </p:nvSpPr>
        <p:spPr>
          <a:xfrm>
            <a:off x="5296205" y="4384548"/>
            <a:ext cx="1714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海洋生態旗艦、科研與觀光雙引擎</a:t>
            </a:r>
            <a:endParaRPr lang="en-US" sz="1400" dirty="0"/>
          </a:p>
        </p:txBody>
      </p:sp>
      <p:sp>
        <p:nvSpPr>
          <p:cNvPr id="33" name="Text 29"/>
          <p:cNvSpPr txBox="1"/>
          <p:nvPr/>
        </p:nvSpPr>
        <p:spPr>
          <a:xfrm>
            <a:off x="7467905" y="3010205"/>
            <a:ext cx="1714500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059669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ASSET 04</a:t>
            </a:r>
            <a:endParaRPr lang="en-US" sz="1100" dirty="0"/>
          </a:p>
        </p:txBody>
      </p:sp>
      <p:sp>
        <p:nvSpPr>
          <p:cNvPr id="34" name="Text 30"/>
          <p:cNvSpPr txBox="1"/>
          <p:nvPr/>
        </p:nvSpPr>
        <p:spPr>
          <a:xfrm>
            <a:off x="7467905" y="3323844"/>
            <a:ext cx="171450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基隆嶼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294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外木山</a:t>
            </a:r>
            <a:endParaRPr lang="en-US" sz="2100" dirty="0"/>
          </a:p>
        </p:txBody>
      </p:sp>
      <p:sp>
        <p:nvSpPr>
          <p:cNvPr id="35" name="Text 31"/>
          <p:cNvSpPr txBox="1"/>
          <p:nvPr/>
        </p:nvSpPr>
        <p:spPr>
          <a:xfrm>
            <a:off x="7467905" y="4060850"/>
            <a:ext cx="1714500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ISLANDS</a:t>
            </a:r>
            <a:endParaRPr lang="en-US" sz="900" dirty="0"/>
          </a:p>
        </p:txBody>
      </p:sp>
      <p:sp>
        <p:nvSpPr>
          <p:cNvPr id="36" name="Text 32"/>
          <p:cNvSpPr txBox="1"/>
          <p:nvPr/>
        </p:nvSpPr>
        <p:spPr>
          <a:xfrm>
            <a:off x="7467905" y="4384548"/>
            <a:ext cx="1714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4748B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島嶼國家公園級景觀、海岸線資產</a:t>
            </a:r>
            <a:endParaRPr lang="en-US" sz="1400" dirty="0"/>
          </a:p>
        </p:txBody>
      </p:sp>
      <p:sp>
        <p:nvSpPr>
          <p:cNvPr id="37" name="Text 33"/>
          <p:cNvSpPr txBox="1"/>
          <p:nvPr/>
        </p:nvSpPr>
        <p:spPr>
          <a:xfrm>
            <a:off x="9639605" y="3010205"/>
            <a:ext cx="1619402" cy="1810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50" dirty="0">
                <a:solidFill>
                  <a:srgbClr val="A7F3D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ASSET 05</a:t>
            </a:r>
            <a:endParaRPr lang="en-US" sz="1100" dirty="0"/>
          </a:p>
        </p:txBody>
      </p:sp>
      <p:sp>
        <p:nvSpPr>
          <p:cNvPr id="38" name="Text 34"/>
          <p:cNvSpPr txBox="1"/>
          <p:nvPr/>
        </p:nvSpPr>
        <p:spPr>
          <a:xfrm>
            <a:off x="9639605" y="3323844"/>
            <a:ext cx="1619402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崁仔頂</a:t>
            </a:r>
            <a:endParaRPr lang="en-US" sz="21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魚市</a:t>
            </a:r>
            <a:endParaRPr lang="en-US" sz="2100" dirty="0"/>
          </a:p>
        </p:txBody>
      </p:sp>
      <p:sp>
        <p:nvSpPr>
          <p:cNvPr id="39" name="Text 35"/>
          <p:cNvSpPr txBox="1"/>
          <p:nvPr/>
        </p:nvSpPr>
        <p:spPr>
          <a:xfrm>
            <a:off x="9639605" y="4060850"/>
            <a:ext cx="1619402" cy="1527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900" kern="0" spc="150" dirty="0">
                <a:solidFill>
                  <a:srgbClr val="A7F3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FISH MARKET</a:t>
            </a:r>
            <a:endParaRPr lang="en-US" sz="900" dirty="0"/>
          </a:p>
        </p:txBody>
      </p:sp>
      <p:sp>
        <p:nvSpPr>
          <p:cNvPr id="40" name="Text 36"/>
          <p:cNvSpPr txBox="1"/>
          <p:nvPr/>
        </p:nvSpPr>
        <p:spPr>
          <a:xfrm>
            <a:off x="9639605" y="4384548"/>
            <a:ext cx="16194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D1FAE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百年魚市、夜間漁業文化地景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1910</Words>
  <Application>Microsoft Office PowerPoint</Application>
  <PresentationFormat>寬螢幕</PresentationFormat>
  <Paragraphs>700</Paragraphs>
  <Slides>31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Inter</vt:lpstr>
      <vt:lpstr>JetBrains Mono</vt:lpstr>
      <vt:lpstr>Noto Sans TC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詩涵 嚴</cp:lastModifiedBy>
  <cp:revision>2</cp:revision>
  <dcterms:created xsi:type="dcterms:W3CDTF">2026-06-22T06:57:51Z</dcterms:created>
  <dcterms:modified xsi:type="dcterms:W3CDTF">2026-06-23T03:13:07Z</dcterms:modified>
</cp:coreProperties>
</file>